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6" r:id="rId2"/>
    <p:sldId id="257" r:id="rId3"/>
    <p:sldId id="258" r:id="rId4"/>
    <p:sldId id="259" r:id="rId5"/>
  </p:sldIdLst>
  <p:sldSz cx="7559675" cy="1069181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東 順子" initials="東" lastIdx="1" clrIdx="0">
    <p:extLst>
      <p:ext uri="{19B8F6BF-5375-455C-9EA6-DF929625EA0E}">
        <p15:presenceInfo xmlns:p15="http://schemas.microsoft.com/office/powerpoint/2012/main" userId="3720e2b5a827120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930" autoAdjust="0"/>
  </p:normalViewPr>
  <p:slideViewPr>
    <p:cSldViewPr snapToGrid="0">
      <p:cViewPr>
        <p:scale>
          <a:sx n="167" d="100"/>
          <a:sy n="167" d="100"/>
        </p:scale>
        <p:origin x="-322" y="-234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2956"/>
          </a:xfrm>
          <a:prstGeom prst="rect">
            <a:avLst/>
          </a:prstGeom>
        </p:spPr>
        <p:txBody>
          <a:bodyPr vert="horz" lIns="94284" tIns="47142" rIns="94284" bIns="47142"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294" y="0"/>
            <a:ext cx="3076363" cy="512956"/>
          </a:xfrm>
          <a:prstGeom prst="rect">
            <a:avLst/>
          </a:prstGeom>
        </p:spPr>
        <p:txBody>
          <a:bodyPr vert="horz" lIns="94284" tIns="47142" rIns="94284" bIns="47142" rtlCol="0"/>
          <a:lstStyle>
            <a:lvl1pPr algn="r">
              <a:defRPr sz="1200"/>
            </a:lvl1pPr>
          </a:lstStyle>
          <a:p>
            <a:fld id="{22E91D32-9B27-464F-AA92-033482C21B53}" type="datetimeFigureOut">
              <a:rPr kumimoji="1" lang="ja-JP" altLang="en-US" smtClean="0"/>
              <a:t>2022/12/30</a:t>
            </a:fld>
            <a:endParaRPr kumimoji="1" lang="ja-JP" altLang="en-US"/>
          </a:p>
        </p:txBody>
      </p:sp>
      <p:sp>
        <p:nvSpPr>
          <p:cNvPr id="4" name="スライド イメージ プレースホルダー 3"/>
          <p:cNvSpPr>
            <a:spLocks noGrp="1" noRot="1" noChangeAspect="1"/>
          </p:cNvSpPr>
          <p:nvPr>
            <p:ph type="sldImg" idx="2"/>
          </p:nvPr>
        </p:nvSpPr>
        <p:spPr>
          <a:xfrm>
            <a:off x="2328863" y="1279525"/>
            <a:ext cx="2441575" cy="3454400"/>
          </a:xfrm>
          <a:prstGeom prst="rect">
            <a:avLst/>
          </a:prstGeom>
          <a:noFill/>
          <a:ln w="12700">
            <a:solidFill>
              <a:prstClr val="black"/>
            </a:solidFill>
          </a:ln>
        </p:spPr>
        <p:txBody>
          <a:bodyPr vert="horz" lIns="94284" tIns="47142" rIns="94284" bIns="47142" rtlCol="0" anchor="ctr"/>
          <a:lstStyle/>
          <a:p>
            <a:endParaRPr lang="ja-JP" altLang="en-US"/>
          </a:p>
        </p:txBody>
      </p:sp>
      <p:sp>
        <p:nvSpPr>
          <p:cNvPr id="5" name="ノート プレースホルダー 4"/>
          <p:cNvSpPr>
            <a:spLocks noGrp="1"/>
          </p:cNvSpPr>
          <p:nvPr>
            <p:ph type="body" sz="quarter" idx="3"/>
          </p:nvPr>
        </p:nvSpPr>
        <p:spPr>
          <a:xfrm>
            <a:off x="709930" y="4925360"/>
            <a:ext cx="5679440" cy="4030133"/>
          </a:xfrm>
          <a:prstGeom prst="rect">
            <a:avLst/>
          </a:prstGeom>
        </p:spPr>
        <p:txBody>
          <a:bodyPr vert="horz" lIns="94284" tIns="47142" rIns="94284" bIns="4714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664"/>
            <a:ext cx="3076363" cy="512956"/>
          </a:xfrm>
          <a:prstGeom prst="rect">
            <a:avLst/>
          </a:prstGeom>
        </p:spPr>
        <p:txBody>
          <a:bodyPr vert="horz" lIns="94284" tIns="47142" rIns="94284" bIns="4714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294" y="9721664"/>
            <a:ext cx="3076363" cy="512956"/>
          </a:xfrm>
          <a:prstGeom prst="rect">
            <a:avLst/>
          </a:prstGeom>
        </p:spPr>
        <p:txBody>
          <a:bodyPr vert="horz" lIns="94284" tIns="47142" rIns="94284" bIns="47142" rtlCol="0" anchor="b"/>
          <a:lstStyle>
            <a:lvl1pPr algn="r">
              <a:defRPr sz="1200"/>
            </a:lvl1pPr>
          </a:lstStyle>
          <a:p>
            <a:fld id="{D925135C-49A9-4DAA-9B5B-B90C2FEBCA19}" type="slidenum">
              <a:rPr kumimoji="1" lang="ja-JP" altLang="en-US" smtClean="0"/>
              <a:t>‹#›</a:t>
            </a:fld>
            <a:endParaRPr kumimoji="1" lang="ja-JP" altLang="en-US"/>
          </a:p>
        </p:txBody>
      </p:sp>
    </p:spTree>
    <p:extLst>
      <p:ext uri="{BB962C8B-B14F-4D97-AF65-F5344CB8AC3E}">
        <p14:creationId xmlns:p14="http://schemas.microsoft.com/office/powerpoint/2010/main" val="113169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188C06A-7036-4411-B242-AC17A5DC5CBE}" type="datetimeFigureOut">
              <a:rPr kumimoji="1" lang="ja-JP" altLang="en-US" smtClean="0"/>
              <a:t>2022/12/30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2AAFFD-30C8-41E2-B447-A832A92750BA}" type="slidenum">
              <a:rPr kumimoji="1" lang="ja-JP" altLang="en-US" smtClean="0"/>
              <a:t>‹#›</a:t>
            </a:fld>
            <a:endParaRPr kumimoji="1" lang="ja-JP" altLang="en-US"/>
          </a:p>
        </p:txBody>
      </p:sp>
    </p:spTree>
    <p:extLst>
      <p:ext uri="{BB962C8B-B14F-4D97-AF65-F5344CB8AC3E}">
        <p14:creationId xmlns:p14="http://schemas.microsoft.com/office/powerpoint/2010/main" val="3223058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188C06A-7036-4411-B242-AC17A5DC5CBE}" type="datetimeFigureOut">
              <a:rPr kumimoji="1" lang="ja-JP" altLang="en-US" smtClean="0"/>
              <a:t>2022/12/30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2AAFFD-30C8-41E2-B447-A832A92750BA}" type="slidenum">
              <a:rPr kumimoji="1" lang="ja-JP" altLang="en-US" smtClean="0"/>
              <a:t>‹#›</a:t>
            </a:fld>
            <a:endParaRPr kumimoji="1" lang="ja-JP" altLang="en-US"/>
          </a:p>
        </p:txBody>
      </p:sp>
    </p:spTree>
    <p:extLst>
      <p:ext uri="{BB962C8B-B14F-4D97-AF65-F5344CB8AC3E}">
        <p14:creationId xmlns:p14="http://schemas.microsoft.com/office/powerpoint/2010/main" val="72654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188C06A-7036-4411-B242-AC17A5DC5CBE}" type="datetimeFigureOut">
              <a:rPr kumimoji="1" lang="ja-JP" altLang="en-US" smtClean="0"/>
              <a:t>2022/12/30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2AAFFD-30C8-41E2-B447-A832A92750BA}" type="slidenum">
              <a:rPr kumimoji="1" lang="ja-JP" altLang="en-US" smtClean="0"/>
              <a:t>‹#›</a:t>
            </a:fld>
            <a:endParaRPr kumimoji="1" lang="ja-JP" altLang="en-US"/>
          </a:p>
        </p:txBody>
      </p:sp>
    </p:spTree>
    <p:extLst>
      <p:ext uri="{BB962C8B-B14F-4D97-AF65-F5344CB8AC3E}">
        <p14:creationId xmlns:p14="http://schemas.microsoft.com/office/powerpoint/2010/main" val="958040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188C06A-7036-4411-B242-AC17A5DC5CBE}" type="datetimeFigureOut">
              <a:rPr kumimoji="1" lang="ja-JP" altLang="en-US" smtClean="0"/>
              <a:t>2022/12/30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2AAFFD-30C8-41E2-B447-A832A92750BA}" type="slidenum">
              <a:rPr kumimoji="1" lang="ja-JP" altLang="en-US" smtClean="0"/>
              <a:t>‹#›</a:t>
            </a:fld>
            <a:endParaRPr kumimoji="1" lang="ja-JP" altLang="en-US"/>
          </a:p>
        </p:txBody>
      </p:sp>
    </p:spTree>
    <p:extLst>
      <p:ext uri="{BB962C8B-B14F-4D97-AF65-F5344CB8AC3E}">
        <p14:creationId xmlns:p14="http://schemas.microsoft.com/office/powerpoint/2010/main" val="2682843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188C06A-7036-4411-B242-AC17A5DC5CBE}" type="datetimeFigureOut">
              <a:rPr kumimoji="1" lang="ja-JP" altLang="en-US" smtClean="0"/>
              <a:t>2022/12/30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2AAFFD-30C8-41E2-B447-A832A92750BA}" type="slidenum">
              <a:rPr kumimoji="1" lang="ja-JP" altLang="en-US" smtClean="0"/>
              <a:t>‹#›</a:t>
            </a:fld>
            <a:endParaRPr kumimoji="1" lang="ja-JP" altLang="en-US"/>
          </a:p>
        </p:txBody>
      </p:sp>
    </p:spTree>
    <p:extLst>
      <p:ext uri="{BB962C8B-B14F-4D97-AF65-F5344CB8AC3E}">
        <p14:creationId xmlns:p14="http://schemas.microsoft.com/office/powerpoint/2010/main" val="166318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188C06A-7036-4411-B242-AC17A5DC5CBE}" type="datetimeFigureOut">
              <a:rPr kumimoji="1" lang="ja-JP" altLang="en-US" smtClean="0"/>
              <a:t>2022/12/30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B2AAFFD-30C8-41E2-B447-A832A92750BA}" type="slidenum">
              <a:rPr kumimoji="1" lang="ja-JP" altLang="en-US" smtClean="0"/>
              <a:t>‹#›</a:t>
            </a:fld>
            <a:endParaRPr kumimoji="1" lang="ja-JP" altLang="en-US"/>
          </a:p>
        </p:txBody>
      </p:sp>
    </p:spTree>
    <p:extLst>
      <p:ext uri="{BB962C8B-B14F-4D97-AF65-F5344CB8AC3E}">
        <p14:creationId xmlns:p14="http://schemas.microsoft.com/office/powerpoint/2010/main" val="418088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188C06A-7036-4411-B242-AC17A5DC5CBE}" type="datetimeFigureOut">
              <a:rPr kumimoji="1" lang="ja-JP" altLang="en-US" smtClean="0"/>
              <a:t>2022/12/30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B2AAFFD-30C8-41E2-B447-A832A92750BA}" type="slidenum">
              <a:rPr kumimoji="1" lang="ja-JP" altLang="en-US" smtClean="0"/>
              <a:t>‹#›</a:t>
            </a:fld>
            <a:endParaRPr kumimoji="1" lang="ja-JP" altLang="en-US"/>
          </a:p>
        </p:txBody>
      </p:sp>
    </p:spTree>
    <p:extLst>
      <p:ext uri="{BB962C8B-B14F-4D97-AF65-F5344CB8AC3E}">
        <p14:creationId xmlns:p14="http://schemas.microsoft.com/office/powerpoint/2010/main" val="379143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188C06A-7036-4411-B242-AC17A5DC5CBE}" type="datetimeFigureOut">
              <a:rPr kumimoji="1" lang="ja-JP" altLang="en-US" smtClean="0"/>
              <a:t>2022/12/30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B2AAFFD-30C8-41E2-B447-A832A92750BA}" type="slidenum">
              <a:rPr kumimoji="1" lang="ja-JP" altLang="en-US" smtClean="0"/>
              <a:t>‹#›</a:t>
            </a:fld>
            <a:endParaRPr kumimoji="1" lang="ja-JP" altLang="en-US"/>
          </a:p>
        </p:txBody>
      </p:sp>
    </p:spTree>
    <p:extLst>
      <p:ext uri="{BB962C8B-B14F-4D97-AF65-F5344CB8AC3E}">
        <p14:creationId xmlns:p14="http://schemas.microsoft.com/office/powerpoint/2010/main" val="1757555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8C06A-7036-4411-B242-AC17A5DC5CBE}" type="datetimeFigureOut">
              <a:rPr kumimoji="1" lang="ja-JP" altLang="en-US" smtClean="0"/>
              <a:t>2022/12/30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B2AAFFD-30C8-41E2-B447-A832A92750BA}" type="slidenum">
              <a:rPr kumimoji="1" lang="ja-JP" altLang="en-US" smtClean="0"/>
              <a:t>‹#›</a:t>
            </a:fld>
            <a:endParaRPr kumimoji="1" lang="ja-JP" altLang="en-US"/>
          </a:p>
        </p:txBody>
      </p:sp>
    </p:spTree>
    <p:extLst>
      <p:ext uri="{BB962C8B-B14F-4D97-AF65-F5344CB8AC3E}">
        <p14:creationId xmlns:p14="http://schemas.microsoft.com/office/powerpoint/2010/main" val="248615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188C06A-7036-4411-B242-AC17A5DC5CBE}" type="datetimeFigureOut">
              <a:rPr kumimoji="1" lang="ja-JP" altLang="en-US" smtClean="0"/>
              <a:t>2022/12/30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B2AAFFD-30C8-41E2-B447-A832A92750BA}" type="slidenum">
              <a:rPr kumimoji="1" lang="ja-JP" altLang="en-US" smtClean="0"/>
              <a:t>‹#›</a:t>
            </a:fld>
            <a:endParaRPr kumimoji="1" lang="ja-JP" altLang="en-US"/>
          </a:p>
        </p:txBody>
      </p:sp>
    </p:spTree>
    <p:extLst>
      <p:ext uri="{BB962C8B-B14F-4D97-AF65-F5344CB8AC3E}">
        <p14:creationId xmlns:p14="http://schemas.microsoft.com/office/powerpoint/2010/main" val="540268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188C06A-7036-4411-B242-AC17A5DC5CBE}" type="datetimeFigureOut">
              <a:rPr kumimoji="1" lang="ja-JP" altLang="en-US" smtClean="0"/>
              <a:t>2022/12/30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B2AAFFD-30C8-41E2-B447-A832A92750BA}" type="slidenum">
              <a:rPr kumimoji="1" lang="ja-JP" altLang="en-US" smtClean="0"/>
              <a:t>‹#›</a:t>
            </a:fld>
            <a:endParaRPr kumimoji="1" lang="ja-JP" altLang="en-US"/>
          </a:p>
        </p:txBody>
      </p:sp>
    </p:spTree>
    <p:extLst>
      <p:ext uri="{BB962C8B-B14F-4D97-AF65-F5344CB8AC3E}">
        <p14:creationId xmlns:p14="http://schemas.microsoft.com/office/powerpoint/2010/main" val="1580067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D188C06A-7036-4411-B242-AC17A5DC5CBE}" type="datetimeFigureOut">
              <a:rPr kumimoji="1" lang="ja-JP" altLang="en-US" smtClean="0"/>
              <a:t>2022/12/30</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B2AAFFD-30C8-41E2-B447-A832A92750BA}" type="slidenum">
              <a:rPr kumimoji="1" lang="ja-JP" altLang="en-US" smtClean="0"/>
              <a:t>‹#›</a:t>
            </a:fld>
            <a:endParaRPr kumimoji="1" lang="ja-JP" altLang="en-US"/>
          </a:p>
        </p:txBody>
      </p:sp>
    </p:spTree>
    <p:extLst>
      <p:ext uri="{BB962C8B-B14F-4D97-AF65-F5344CB8AC3E}">
        <p14:creationId xmlns:p14="http://schemas.microsoft.com/office/powerpoint/2010/main" val="1604690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mailto:therapy2@wit.ocn.ne.j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C57D5668-541E-4B51-8DA0-2E214D68FD1A}"/>
              </a:ext>
            </a:extLst>
          </p:cNvPr>
          <p:cNvSpPr/>
          <p:nvPr/>
        </p:nvSpPr>
        <p:spPr>
          <a:xfrm>
            <a:off x="798707" y="361649"/>
            <a:ext cx="4516253" cy="111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514DB882-96E2-4DF0-A747-FE78D159DCE6}"/>
              </a:ext>
            </a:extLst>
          </p:cNvPr>
          <p:cNvSpPr txBox="1"/>
          <p:nvPr/>
        </p:nvSpPr>
        <p:spPr>
          <a:xfrm>
            <a:off x="1212370" y="359835"/>
            <a:ext cx="4318147" cy="1046440"/>
          </a:xfrm>
          <a:prstGeom prst="rect">
            <a:avLst/>
          </a:prstGeom>
          <a:noFill/>
        </p:spPr>
        <p:txBody>
          <a:bodyPr wrap="square" rtlCol="0">
            <a:spAutoFit/>
          </a:bodyPr>
          <a:lstStyle/>
          <a:p>
            <a:r>
              <a:rPr kumimoji="1" lang="ja-JP" altLang="en-US" sz="4800" dirty="0">
                <a:latin typeface="HGP創英角ﾎﾟｯﾌﾟ体" panose="040B0A00000000000000" pitchFamily="50" charset="-128"/>
                <a:ea typeface="HGP創英角ﾎﾟｯﾌﾟ体" panose="040B0A00000000000000" pitchFamily="50" charset="-128"/>
              </a:rPr>
              <a:t>お元気ですか？</a:t>
            </a:r>
            <a:endParaRPr kumimoji="1" lang="en-US" altLang="ja-JP" sz="4800" dirty="0">
              <a:latin typeface="HGP創英角ﾎﾟｯﾌﾟ体" panose="040B0A00000000000000" pitchFamily="50" charset="-128"/>
              <a:ea typeface="HGP創英角ﾎﾟｯﾌﾟ体" panose="040B0A00000000000000" pitchFamily="50" charset="-128"/>
            </a:endParaRPr>
          </a:p>
          <a:p>
            <a:r>
              <a:rPr kumimoji="1" lang="ja-JP" altLang="en-US" sz="1400" dirty="0">
                <a:latin typeface="HGP創英角ﾎﾟｯﾌﾟ体" panose="040B0A00000000000000" pitchFamily="50" charset="-128"/>
                <a:ea typeface="HGP創英角ﾎﾟｯﾌﾟ体" panose="040B0A00000000000000" pitchFamily="50" charset="-128"/>
              </a:rPr>
              <a:t>　　　　　　　　　　施術室　　　　　　　　　　　　　です。</a:t>
            </a:r>
          </a:p>
        </p:txBody>
      </p:sp>
      <p:pic>
        <p:nvPicPr>
          <p:cNvPr id="8" name="図 7">
            <a:extLst>
              <a:ext uri="{FF2B5EF4-FFF2-40B4-BE49-F238E27FC236}">
                <a16:creationId xmlns:a16="http://schemas.microsoft.com/office/drawing/2014/main" id="{DE46964F-5BE2-4E7B-B4CD-7CBE1626D5A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122976" y="1106596"/>
            <a:ext cx="1260000" cy="360000"/>
          </a:xfrm>
          <a:prstGeom prst="rect">
            <a:avLst/>
          </a:prstGeom>
        </p:spPr>
      </p:pic>
      <p:sp>
        <p:nvSpPr>
          <p:cNvPr id="15" name="正方形/長方形 14">
            <a:extLst>
              <a:ext uri="{FF2B5EF4-FFF2-40B4-BE49-F238E27FC236}">
                <a16:creationId xmlns:a16="http://schemas.microsoft.com/office/drawing/2014/main" id="{4ED7F0E4-47CD-4405-90E3-BB21ECCE0CB3}"/>
              </a:ext>
            </a:extLst>
          </p:cNvPr>
          <p:cNvSpPr/>
          <p:nvPr/>
        </p:nvSpPr>
        <p:spPr>
          <a:xfrm>
            <a:off x="5384180" y="394969"/>
            <a:ext cx="1836000" cy="219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Text Box 5">
            <a:extLst>
              <a:ext uri="{FF2B5EF4-FFF2-40B4-BE49-F238E27FC236}">
                <a16:creationId xmlns:a16="http://schemas.microsoft.com/office/drawing/2014/main" id="{12AF758E-BAA8-48CE-B928-A45527164FB1}"/>
              </a:ext>
            </a:extLst>
          </p:cNvPr>
          <p:cNvSpPr txBox="1">
            <a:spLocks noChangeArrowheads="1"/>
          </p:cNvSpPr>
          <p:nvPr/>
        </p:nvSpPr>
        <p:spPr bwMode="auto">
          <a:xfrm>
            <a:off x="5467065" y="1622690"/>
            <a:ext cx="1714500" cy="923925"/>
          </a:xfrm>
          <a:prstGeom prst="rect">
            <a:avLst/>
          </a:prstGeom>
          <a:noFill/>
          <a:ln w="9525">
            <a:noFill/>
            <a:prstDash val="dash"/>
            <a:miter lim="800000"/>
            <a:headEnd/>
            <a:tailEnd/>
          </a:ln>
        </p:spPr>
        <p:txBody>
          <a:bodyPr rot="0" vert="horz" wrap="square" lIns="74295" tIns="8890" rIns="74295" bIns="8890" anchor="t" anchorCtr="0" upright="1">
            <a:noAutofit/>
          </a:bodyPr>
          <a:lstStyle/>
          <a:p>
            <a:pPr algn="just"/>
            <a:r>
              <a:rPr lang="zh-CN"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発行：</a:t>
            </a:r>
            <a:r>
              <a:rPr lang="en-US"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NPO</a:t>
            </a:r>
            <a:r>
              <a:rPr lang="zh-CN"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法人</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254000" algn="just"/>
            <a:r>
              <a:rPr lang="ja-JP"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日本セラピー普及会</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279400" algn="just"/>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代表　東　順子</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254000" algn="just"/>
            <a:r>
              <a:rPr lang="ja-JP"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美里町桜木町</a:t>
            </a:r>
            <a:r>
              <a:rPr 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60</a:t>
            </a:r>
            <a:r>
              <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en-US"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TEL</a:t>
            </a:r>
            <a:r>
              <a:rPr lang="ja-JP"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0229-32</a:t>
            </a:r>
            <a:r>
              <a:rPr lang="ja-JP"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547</a:t>
            </a:r>
            <a:r>
              <a:rPr lang="ja-JP"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３</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9" name="Text Box 650">
            <a:extLst>
              <a:ext uri="{FF2B5EF4-FFF2-40B4-BE49-F238E27FC236}">
                <a16:creationId xmlns:a16="http://schemas.microsoft.com/office/drawing/2014/main" id="{1465D81A-65BC-40A2-851E-6F8730AF4143}"/>
              </a:ext>
            </a:extLst>
          </p:cNvPr>
          <p:cNvSpPr txBox="1">
            <a:spLocks noChangeArrowheads="1"/>
          </p:cNvSpPr>
          <p:nvPr/>
        </p:nvSpPr>
        <p:spPr bwMode="auto">
          <a:xfrm>
            <a:off x="970295" y="1552702"/>
            <a:ext cx="4398645" cy="579120"/>
          </a:xfrm>
          <a:prstGeom prst="rect">
            <a:avLst/>
          </a:prstGeom>
          <a:noFill/>
          <a:ln>
            <a:noFill/>
          </a:ln>
        </p:spPr>
        <p:txBody>
          <a:bodyPr rot="0" vert="horz" wrap="square" lIns="74295" tIns="8890" rIns="74295" bIns="8890" anchor="t" anchorCtr="0" upright="1">
            <a:noAutofit/>
          </a:bodyPr>
          <a:lstStyle/>
          <a:p>
            <a:pPr algn="just"/>
            <a:r>
              <a:rPr lang="ja-JP" altLang="en-US"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施術室優しい手の機関紙「お元気ですか？」は、毎月</a:t>
            </a:r>
            <a:r>
              <a:rPr lang="en-US"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a:t>
            </a:r>
            <a:r>
              <a:rPr lang="ja-JP"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日発行です。</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優しい手の店頭でお渡しするほか、東順子の各種講座でも配布しています。ホームページからもダウンロードできます。</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0" name="テキスト ボックス 103">
            <a:extLst>
              <a:ext uri="{FF2B5EF4-FFF2-40B4-BE49-F238E27FC236}">
                <a16:creationId xmlns:a16="http://schemas.microsoft.com/office/drawing/2014/main" id="{58B334AD-9C86-4D45-ACD5-05FA03C8CDC5}"/>
              </a:ext>
            </a:extLst>
          </p:cNvPr>
          <p:cNvSpPr txBox="1">
            <a:spLocks/>
          </p:cNvSpPr>
          <p:nvPr/>
        </p:nvSpPr>
        <p:spPr>
          <a:xfrm>
            <a:off x="2238677" y="2117214"/>
            <a:ext cx="1630680" cy="5619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900" kern="100" dirty="0">
                <a:effectLst/>
                <a:latin typeface="HG丸ｺﾞｼｯｸM-PRO" panose="020F0600000000000000" pitchFamily="50" charset="-128"/>
                <a:ea typeface="HGS創英角ｺﾞｼｯｸUB" panose="020B0900000000000000" pitchFamily="50" charset="-128"/>
                <a:cs typeface="Times New Roman" panose="02020603050405020304" pitchFamily="18" charset="0"/>
              </a:rPr>
              <a:t>地域情報サイト</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sz="900" kern="100" dirty="0">
                <a:effectLst/>
                <a:latin typeface="HG丸ｺﾞｼｯｸM-PRO" panose="020F0600000000000000" pitchFamily="50" charset="-128"/>
                <a:ea typeface="HGS創英角ｺﾞｼｯｸUB" panose="020B0900000000000000" pitchFamily="50" charset="-128"/>
                <a:cs typeface="Times New Roman" panose="02020603050405020304" pitchFamily="18" charset="0"/>
              </a:rPr>
              <a:t>エブリーおおさき掲載中！</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en-US" sz="900" kern="100" dirty="0">
                <a:effectLst/>
                <a:latin typeface="HGS創英角ｺﾞｼｯｸUB" panose="020B0900000000000000" pitchFamily="50" charset="-128"/>
                <a:ea typeface="HG丸ｺﾞｼｯｸM-PRO" panose="020F0600000000000000" pitchFamily="50" charset="-128"/>
                <a:cs typeface="Times New Roman" panose="02020603050405020304" pitchFamily="18" charset="0"/>
              </a:rPr>
              <a:t>every-osaki.com</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nvGrpSpPr>
          <p:cNvPr id="21" name="グループ化 20">
            <a:extLst>
              <a:ext uri="{FF2B5EF4-FFF2-40B4-BE49-F238E27FC236}">
                <a16:creationId xmlns:a16="http://schemas.microsoft.com/office/drawing/2014/main" id="{040720C0-4756-4903-8407-673C7932F598}"/>
              </a:ext>
            </a:extLst>
          </p:cNvPr>
          <p:cNvGrpSpPr>
            <a:grpSpLocks/>
          </p:cNvGrpSpPr>
          <p:nvPr/>
        </p:nvGrpSpPr>
        <p:grpSpPr>
          <a:xfrm>
            <a:off x="336018" y="2058162"/>
            <a:ext cx="1880235" cy="533400"/>
            <a:chOff x="0" y="0"/>
            <a:chExt cx="1880420" cy="533400"/>
          </a:xfrm>
        </p:grpSpPr>
        <p:sp>
          <p:nvSpPr>
            <p:cNvPr id="24" name="角丸四角形 110">
              <a:extLst>
                <a:ext uri="{FF2B5EF4-FFF2-40B4-BE49-F238E27FC236}">
                  <a16:creationId xmlns:a16="http://schemas.microsoft.com/office/drawing/2014/main" id="{B28B3383-0F80-49B4-A7DC-DB35E4472E7A}"/>
                </a:ext>
              </a:extLst>
            </p:cNvPr>
            <p:cNvSpPr/>
            <p:nvPr/>
          </p:nvSpPr>
          <p:spPr>
            <a:xfrm>
              <a:off x="0" y="14748"/>
              <a:ext cx="1866900" cy="50482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5" name="テキスト ボックス 100">
              <a:extLst>
                <a:ext uri="{FF2B5EF4-FFF2-40B4-BE49-F238E27FC236}">
                  <a16:creationId xmlns:a16="http://schemas.microsoft.com/office/drawing/2014/main" id="{9EC43EF2-14FA-4E6A-8044-23A847A5CB00}"/>
                </a:ext>
              </a:extLst>
            </p:cNvPr>
            <p:cNvSpPr txBox="1"/>
            <p:nvPr/>
          </p:nvSpPr>
          <p:spPr>
            <a:xfrm>
              <a:off x="0" y="0"/>
              <a:ext cx="1880420" cy="533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400" kern="100" dirty="0">
                  <a:solidFill>
                    <a:srgbClr val="FFFFFF"/>
                  </a:solidFill>
                  <a:effectLst/>
                  <a:latin typeface="HG丸ｺﾞｼｯｸM-PRO" panose="020F0600000000000000" pitchFamily="50" charset="-128"/>
                  <a:ea typeface="HGP創英角ﾎﾟｯﾌﾟ体" panose="040B0A00000000000000" pitchFamily="50" charset="-128"/>
                  <a:cs typeface="Times New Roman" panose="02020603050405020304" pitchFamily="18" charset="0"/>
                </a:rPr>
                <a:t>感染防止</a:t>
              </a:r>
              <a:r>
                <a:rPr lang="ja-JP" sz="1100" kern="100" dirty="0">
                  <a:solidFill>
                    <a:srgbClr val="FFFFFF"/>
                  </a:solidFill>
                  <a:effectLst/>
                  <a:latin typeface="HG丸ｺﾞｼｯｸM-PRO" panose="020F0600000000000000" pitchFamily="50" charset="-128"/>
                  <a:ea typeface="HGP創英角ﾎﾟｯﾌﾟ体" panose="040B0A00000000000000" pitchFamily="50" charset="-128"/>
                  <a:cs typeface="Times New Roman" panose="02020603050405020304" pitchFamily="18" charset="0"/>
                </a:rPr>
                <a:t>に</a:t>
              </a:r>
              <a:r>
                <a:rPr lang="ja-JP" sz="1200" kern="100" dirty="0">
                  <a:solidFill>
                    <a:srgbClr val="FFFFFF"/>
                  </a:solidFill>
                  <a:effectLst/>
                  <a:latin typeface="HG丸ｺﾞｼｯｸM-PRO" panose="020F0600000000000000" pitchFamily="50" charset="-128"/>
                  <a:ea typeface="HGP創英角ﾎﾟｯﾌﾟ体" panose="040B0A00000000000000" pitchFamily="50" charset="-128"/>
                  <a:cs typeface="Times New Roman" panose="02020603050405020304" pitchFamily="18" charset="0"/>
                </a:rPr>
                <a:t>留意</a:t>
              </a:r>
              <a:r>
                <a:rPr lang="ja-JP" sz="1100" kern="100" dirty="0">
                  <a:solidFill>
                    <a:srgbClr val="FFFFFF"/>
                  </a:solidFill>
                  <a:effectLst/>
                  <a:latin typeface="HG丸ｺﾞｼｯｸM-PRO" panose="020F0600000000000000" pitchFamily="50" charset="-128"/>
                  <a:ea typeface="HGP創英角ﾎﾟｯﾌﾟ体" panose="040B0A00000000000000" pitchFamily="50" charset="-128"/>
                  <a:cs typeface="Times New Roman" panose="02020603050405020304" pitchFamily="18" charset="0"/>
                </a:rPr>
                <a:t>しながら</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sz="1400" kern="100" dirty="0">
                  <a:solidFill>
                    <a:srgbClr val="FFFFFF"/>
                  </a:solidFill>
                  <a:effectLst/>
                  <a:latin typeface="HG丸ｺﾞｼｯｸM-PRO" panose="020F0600000000000000" pitchFamily="50" charset="-128"/>
                  <a:ea typeface="HGP創英角ﾎﾟｯﾌﾟ体" panose="040B0A00000000000000" pitchFamily="50" charset="-128"/>
                  <a:cs typeface="Times New Roman" panose="02020603050405020304" pitchFamily="18" charset="0"/>
                </a:rPr>
                <a:t>営業しております。</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sp>
        <p:nvSpPr>
          <p:cNvPr id="22" name="テキスト ボックス 6">
            <a:extLst>
              <a:ext uri="{FF2B5EF4-FFF2-40B4-BE49-F238E27FC236}">
                <a16:creationId xmlns:a16="http://schemas.microsoft.com/office/drawing/2014/main" id="{86319EDC-0D21-4D65-9164-646319385D63}"/>
              </a:ext>
            </a:extLst>
          </p:cNvPr>
          <p:cNvSpPr txBox="1">
            <a:spLocks/>
          </p:cNvSpPr>
          <p:nvPr/>
        </p:nvSpPr>
        <p:spPr>
          <a:xfrm>
            <a:off x="3054017" y="1967108"/>
            <a:ext cx="2476500"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1400" b="1" i="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https://yasashiite.online</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3" name="テキスト ボックス 133">
            <a:extLst>
              <a:ext uri="{FF2B5EF4-FFF2-40B4-BE49-F238E27FC236}">
                <a16:creationId xmlns:a16="http://schemas.microsoft.com/office/drawing/2014/main" id="{6660A064-661B-4B1B-9D50-BEC9B6107D28}"/>
              </a:ext>
            </a:extLst>
          </p:cNvPr>
          <p:cNvSpPr txBox="1">
            <a:spLocks/>
          </p:cNvSpPr>
          <p:nvPr/>
        </p:nvSpPr>
        <p:spPr>
          <a:xfrm>
            <a:off x="3792323" y="2231517"/>
            <a:ext cx="1666875" cy="495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「よみきかせ版」は</a:t>
            </a:r>
          </a:p>
          <a:p>
            <a:pPr algn="just"/>
            <a:r>
              <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ホームページからどうぞ</a:t>
            </a:r>
          </a:p>
        </p:txBody>
      </p:sp>
      <p:sp>
        <p:nvSpPr>
          <p:cNvPr id="29" name="Text Box 913">
            <a:extLst>
              <a:ext uri="{FF2B5EF4-FFF2-40B4-BE49-F238E27FC236}">
                <a16:creationId xmlns:a16="http://schemas.microsoft.com/office/drawing/2014/main" id="{FD341799-7C71-45D1-B841-F9D9D43F9F6D}"/>
              </a:ext>
            </a:extLst>
          </p:cNvPr>
          <p:cNvSpPr txBox="1">
            <a:spLocks noChangeArrowheads="1"/>
          </p:cNvSpPr>
          <p:nvPr/>
        </p:nvSpPr>
        <p:spPr bwMode="auto">
          <a:xfrm>
            <a:off x="336018" y="2683284"/>
            <a:ext cx="3365500" cy="6857507"/>
          </a:xfrm>
          <a:prstGeom prst="rect">
            <a:avLst/>
          </a:prstGeom>
          <a:noFill/>
          <a:ln w="9525">
            <a:solidFill>
              <a:srgbClr val="000000"/>
            </a:solidFill>
            <a:prstDash val="dash"/>
            <a:miter lim="800000"/>
            <a:headEnd/>
            <a:tailEnd/>
          </a:ln>
        </p:spPr>
        <p:txBody>
          <a:bodyPr rot="0" vert="horz" wrap="square" lIns="74295" tIns="8890" rIns="74295" bIns="8890" anchor="t" anchorCtr="0" upright="1">
            <a:noAutofit/>
          </a:bodyPr>
          <a:lstStyle/>
          <a:p>
            <a:pPr algn="just"/>
            <a:r>
              <a:rPr lang="ja-JP" altLang="en-US" sz="1600" kern="100" dirty="0">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明けましておめでとうございます。</a:t>
            </a:r>
            <a:endParaRPr lang="en-US" altLang="ja-JP" sz="1600" kern="100" dirty="0">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p>
            <a:pPr algn="just"/>
            <a:r>
              <a:rPr lang="ja-JP" altLang="en-US" sz="1600" kern="100" dirty="0">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幸福度の高い街・・・美里！？</a:t>
            </a:r>
            <a:endParaRPr lang="en-US" altLang="ja-JP" sz="1600" kern="100" dirty="0">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p>
            <a:pPr algn="just"/>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ある不動産屋さん（㈱大東建託）の調査「いい部屋ネット「街の幸福度ランキング２０２２＜東北版＞」で、なんと宮城県美里町が東北で</a:t>
            </a:r>
            <a:r>
              <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3</a:t>
            </a:r>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位になりました。</a:t>
            </a:r>
            <a:endPar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住人の立場で言えば、「へぇぇ～～」です。まぁ、仕事も家庭も友達も、これと言って困ったこともなく、個人的には大変健康で、確かに幸福度の高い日々を送っています。でもこの幸福感は、「美里町」という自治体から支給されたわけではないし、誰かからもらったものでもないようです。ではこの幸福感はどこから来るか、考えてみました。たぶん自分の身体の中にあって、それを時々「体感している」ということではないかと思います。</a:t>
            </a:r>
            <a:endPar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幸福」ということについては、古来から多くの哲学者が論じてきましたが、そんな難しいことではなく、まずは自分の身体で感じることのできる幸福の要素を探してみたいと思い、今回の特集は「幸福は身体から」としてみました。</a:t>
            </a:r>
            <a:endPar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endPar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新しい年は過ぎた年の続きであり、コロナ禍も、戦争もスッキリ解決というわけにはいかないでしょう。でも、ひとりひとりが幸福であれば、そうひどい世の中にはならないように思います。</a:t>
            </a:r>
            <a:endPar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施術室優しい手は、いつもみなさまの身体が幸福でありますように、お手伝いをしたいと思っております。</a:t>
            </a:r>
            <a:endPar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今年もよろしくお願い申し上げます。　　</a:t>
            </a:r>
            <a:endParaRPr 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202</a:t>
            </a:r>
            <a:r>
              <a:rPr lang="en-US" alt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a:t>
            </a:r>
            <a:r>
              <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a:t>
            </a:r>
            <a:r>
              <a:rPr lang="en-US" alt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a:t>
            </a:r>
            <a:r>
              <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月　　　　　</a:t>
            </a:r>
          </a:p>
          <a:p>
            <a:pPr algn="r"/>
            <a:r>
              <a:rPr 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r"/>
            <a:r>
              <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施術室優しい手</a:t>
            </a:r>
          </a:p>
          <a:p>
            <a:pPr algn="r"/>
            <a:r>
              <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代表　東　順子　　　　　</a:t>
            </a:r>
          </a:p>
          <a:p>
            <a:pPr algn="r"/>
            <a:r>
              <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セ</a:t>
            </a:r>
            <a:r>
              <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ラピスト　男澤　静江</a:t>
            </a:r>
          </a:p>
          <a:p>
            <a:pPr algn="just"/>
            <a:r>
              <a:rPr lang="en-US" sz="1050" kern="100" dirty="0">
                <a:effectLst/>
                <a:latin typeface="AR P丸ゴシック体M"/>
                <a:ea typeface="HG丸ｺﾞｼｯｸM-PRO" panose="020F0600000000000000" pitchFamily="50" charset="-128"/>
                <a:cs typeface="Times New Roman" panose="02020603050405020304" pitchFamily="18" charset="0"/>
              </a:rPr>
              <a:t> </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30" name="テキスト ボックス 158">
            <a:extLst>
              <a:ext uri="{FF2B5EF4-FFF2-40B4-BE49-F238E27FC236}">
                <a16:creationId xmlns:a16="http://schemas.microsoft.com/office/drawing/2014/main" id="{E9C84A5D-E33C-49F0-A3E7-21336167C3FF}"/>
              </a:ext>
            </a:extLst>
          </p:cNvPr>
          <p:cNvSpPr txBox="1">
            <a:spLocks/>
          </p:cNvSpPr>
          <p:nvPr/>
        </p:nvSpPr>
        <p:spPr>
          <a:xfrm>
            <a:off x="3876144" y="2706126"/>
            <a:ext cx="3362119" cy="4583857"/>
          </a:xfrm>
          <a:prstGeom prst="rect">
            <a:avLst/>
          </a:prstGeom>
          <a:solidFill>
            <a:schemeClr val="lt1"/>
          </a:solidFill>
          <a:ln w="9525">
            <a:solidFill>
              <a:schemeClr val="tx1"/>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1600" b="1" kern="100" dirty="0">
                <a:effectLst/>
                <a:latin typeface="HG丸ｺﾞｼｯｸM-PRO" panose="020F0600000000000000" pitchFamily="50" charset="-128"/>
                <a:ea typeface="HGP創英角ﾎﾟｯﾌﾟ体" panose="040B0A00000000000000" pitchFamily="50" charset="-128"/>
                <a:cs typeface="Times New Roman" panose="02020603050405020304" pitchFamily="18" charset="0"/>
              </a:rPr>
              <a:t>体重の問題</a:t>
            </a:r>
            <a:endParaRPr lang="en-US" altLang="ja-JP" sz="1600" b="1" kern="100" dirty="0">
              <a:effectLst/>
              <a:latin typeface="HG丸ｺﾞｼｯｸM-PRO" panose="020F0600000000000000" pitchFamily="50" charset="-128"/>
              <a:ea typeface="HGP創英角ﾎﾟｯﾌﾟ体" panose="040B0A00000000000000" pitchFamily="50" charset="-128"/>
              <a:cs typeface="Times New Roman" panose="02020603050405020304" pitchFamily="18" charset="0"/>
            </a:endParaRPr>
          </a:p>
          <a:p>
            <a:pPr algn="just"/>
            <a:r>
              <a:rPr lang="ja-JP" altLang="en-US" sz="1200" b="1" kern="100" dirty="0">
                <a:latin typeface="HGPｺﾞｼｯｸE" panose="020B0900000000000000" pitchFamily="50" charset="-128"/>
                <a:ea typeface="HGPｺﾞｼｯｸE" panose="020B0900000000000000" pitchFamily="50" charset="-128"/>
                <a:cs typeface="Times New Roman" panose="02020603050405020304" pitchFamily="18" charset="0"/>
              </a:rPr>
              <a:t>コロナ禍も</a:t>
            </a:r>
            <a:r>
              <a:rPr lang="en-US" altLang="ja-JP" sz="1200" b="1" kern="100" dirty="0">
                <a:latin typeface="HGPｺﾞｼｯｸE" panose="020B0900000000000000" pitchFamily="50" charset="-128"/>
                <a:ea typeface="HGPｺﾞｼｯｸE" panose="020B0900000000000000" pitchFamily="50" charset="-128"/>
                <a:cs typeface="Times New Roman" panose="02020603050405020304" pitchFamily="18" charset="0"/>
              </a:rPr>
              <a:t>3</a:t>
            </a:r>
            <a:r>
              <a:rPr lang="ja-JP" altLang="en-US" sz="1200" b="1" kern="100" dirty="0">
                <a:latin typeface="HGPｺﾞｼｯｸE" panose="020B0900000000000000" pitchFamily="50" charset="-128"/>
                <a:ea typeface="HGPｺﾞｼｯｸE" panose="020B0900000000000000" pitchFamily="50" charset="-128"/>
                <a:cs typeface="Times New Roman" panose="02020603050405020304" pitchFamily="18" charset="0"/>
              </a:rPr>
              <a:t>年となり、いよいよ運動不足による</a:t>
            </a:r>
            <a:endParaRPr lang="en-US" altLang="ja-JP" sz="1200" b="1"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algn="just"/>
            <a:r>
              <a:rPr lang="ja-JP" altLang="en-US" sz="1200" b="1" kern="100" dirty="0">
                <a:latin typeface="HGPｺﾞｼｯｸE" panose="020B0900000000000000" pitchFamily="50" charset="-128"/>
                <a:ea typeface="HGPｺﾞｼｯｸE" panose="020B0900000000000000" pitchFamily="50" charset="-128"/>
                <a:cs typeface="Times New Roman" panose="02020603050405020304" pitchFamily="18" charset="0"/>
              </a:rPr>
              <a:t>体調不良が目立ってきています。</a:t>
            </a:r>
            <a:endParaRPr lang="en-US" altLang="ja-JP" sz="1200" b="1"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algn="just"/>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運動不足がどう体に現れるかというと、まずは当然体重オーバーです。体を動かしながら</a:t>
            </a:r>
            <a:r>
              <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3</a:t>
            </a:r>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年かけて</a:t>
            </a:r>
            <a:r>
              <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3</a:t>
            </a:r>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キロとかの増量でしたら、それなりの体力もついているのですが、自宅に居て（外出自粛で）</a:t>
            </a:r>
            <a:r>
              <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3</a:t>
            </a:r>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キロ（もしくはそれ以上）増量ですと、脊柱管狭窄症とか変形性膝関節症などの心配があります。</a:t>
            </a:r>
            <a:endParaRPr lang="en-US" altLang="ja-JP" sz="105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200" b="1" kern="100" dirty="0">
                <a:latin typeface="HGPｺﾞｼｯｸE" panose="020B0900000000000000" pitchFamily="50" charset="-128"/>
                <a:ea typeface="HGPｺﾞｼｯｸE" panose="020B0900000000000000" pitchFamily="50" charset="-128"/>
                <a:cs typeface="Times New Roman" panose="02020603050405020304" pitchFamily="18" charset="0"/>
              </a:rPr>
              <a:t>今の季節が最も危険</a:t>
            </a:r>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冬、庭仕事や農作業も休止した状態で、コタツでミカンとテレビという生活を続けると、足腰の問題だけでなく、思いもよらぬ病気を招くことがあります。</a:t>
            </a:r>
            <a:endPar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200" b="1" kern="100" dirty="0">
                <a:latin typeface="HGPｺﾞｼｯｸE" panose="020B0900000000000000" pitchFamily="50" charset="-128"/>
                <a:ea typeface="HGPｺﾞｼｯｸE" panose="020B0900000000000000" pitchFamily="50" charset="-128"/>
                <a:cs typeface="Times New Roman" panose="02020603050405020304" pitchFamily="18" charset="0"/>
              </a:rPr>
              <a:t>ダイエットはどうしてるんですか？</a:t>
            </a:r>
            <a:endParaRPr lang="en-US" altLang="ja-JP" sz="1200" b="1"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algn="just"/>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と聞かれることがありますが、東順子はダイエットは全くしていません。月間</a:t>
            </a:r>
            <a:r>
              <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30</a:t>
            </a:r>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本近くも体操教室をやり、肉体労働のマッサージ屋さんという職業ですから、太りませんのでダイエットの必要はありません。現在体重オーバーで減量したい方についても、大切なのは「太らない生活に軌道修正する」ことです、とお答えしています。</a:t>
            </a:r>
            <a:endPar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すぐに</a:t>
            </a:r>
            <a:r>
              <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5</a:t>
            </a:r>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キロやせたい、とかではなく、運動をして食事も適量にし、太らない生活をしていれば、時間がかかっても必ず適正体重になります。今の体重のままでも運動をしていることで確実に体内の状態は改善されます。運動しない標準体重の人より、運動している肥満の人の方が長生きなのだそうです。</a:t>
            </a:r>
            <a:endPar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nvGrpSpPr>
          <p:cNvPr id="26" name="グループ化 25">
            <a:extLst>
              <a:ext uri="{FF2B5EF4-FFF2-40B4-BE49-F238E27FC236}">
                <a16:creationId xmlns:a16="http://schemas.microsoft.com/office/drawing/2014/main" id="{2CC09B5C-046A-4629-AFC3-1629DF9E408B}"/>
              </a:ext>
            </a:extLst>
          </p:cNvPr>
          <p:cNvGrpSpPr/>
          <p:nvPr/>
        </p:nvGrpSpPr>
        <p:grpSpPr>
          <a:xfrm>
            <a:off x="336018" y="9691247"/>
            <a:ext cx="3377438" cy="536575"/>
            <a:chOff x="324080" y="9727045"/>
            <a:chExt cx="3377438" cy="536575"/>
          </a:xfrm>
        </p:grpSpPr>
        <p:sp>
          <p:nvSpPr>
            <p:cNvPr id="32" name="テキスト ボックス 60">
              <a:extLst>
                <a:ext uri="{FF2B5EF4-FFF2-40B4-BE49-F238E27FC236}">
                  <a16:creationId xmlns:a16="http://schemas.microsoft.com/office/drawing/2014/main" id="{479ABCB8-4922-4A4B-8492-7EE90CF7AD4D}"/>
                </a:ext>
              </a:extLst>
            </p:cNvPr>
            <p:cNvSpPr txBox="1"/>
            <p:nvPr/>
          </p:nvSpPr>
          <p:spPr>
            <a:xfrm>
              <a:off x="324080" y="9727045"/>
              <a:ext cx="3332480" cy="4635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町内に限り出張施術と車での送迎を承ります。詳しくはスタッフにご相談ください。</a:t>
              </a:r>
            </a:p>
          </p:txBody>
        </p:sp>
        <p:pic>
          <p:nvPicPr>
            <p:cNvPr id="33" name="図 32">
              <a:extLst>
                <a:ext uri="{FF2B5EF4-FFF2-40B4-BE49-F238E27FC236}">
                  <a16:creationId xmlns:a16="http://schemas.microsoft.com/office/drawing/2014/main" id="{A990C5CA-B6E4-4E9B-AA17-444996840BA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13838" y="9958820"/>
              <a:ext cx="487680" cy="304800"/>
            </a:xfrm>
            <a:prstGeom prst="rect">
              <a:avLst/>
            </a:prstGeom>
            <a:noFill/>
            <a:ln>
              <a:noFill/>
            </a:ln>
          </p:spPr>
        </p:pic>
      </p:grpSp>
      <p:pic>
        <p:nvPicPr>
          <p:cNvPr id="38" name="図 37">
            <a:extLst>
              <a:ext uri="{FF2B5EF4-FFF2-40B4-BE49-F238E27FC236}">
                <a16:creationId xmlns:a16="http://schemas.microsoft.com/office/drawing/2014/main" id="{7C39CBC3-CD6A-4F26-95E3-395020ADFD2C}"/>
              </a:ext>
            </a:extLst>
          </p:cNvPr>
          <p:cNvPicPr/>
          <p:nvPr/>
        </p:nvPicPr>
        <p:blipFill>
          <a:blip r:embed="rId4">
            <a:extLst>
              <a:ext uri="{28A0092B-C50C-407E-A947-70E740481C1C}">
                <a14:useLocalDpi xmlns:a14="http://schemas.microsoft.com/office/drawing/2010/main" val="0"/>
              </a:ext>
            </a:extLst>
          </a:blip>
          <a:stretch>
            <a:fillRect/>
          </a:stretch>
        </p:blipFill>
        <p:spPr>
          <a:xfrm>
            <a:off x="6514119" y="7372015"/>
            <a:ext cx="775970" cy="641350"/>
          </a:xfrm>
          <a:prstGeom prst="rect">
            <a:avLst/>
          </a:prstGeom>
        </p:spPr>
      </p:pic>
      <p:sp>
        <p:nvSpPr>
          <p:cNvPr id="40" name="Text Box 1173">
            <a:extLst>
              <a:ext uri="{FF2B5EF4-FFF2-40B4-BE49-F238E27FC236}">
                <a16:creationId xmlns:a16="http://schemas.microsoft.com/office/drawing/2014/main" id="{B1AB8BFB-F72D-48A5-A217-B89D49DF494D}"/>
              </a:ext>
            </a:extLst>
          </p:cNvPr>
          <p:cNvSpPr txBox="1">
            <a:spLocks noChangeArrowheads="1"/>
          </p:cNvSpPr>
          <p:nvPr/>
        </p:nvSpPr>
        <p:spPr bwMode="auto">
          <a:xfrm>
            <a:off x="3891178" y="7333582"/>
            <a:ext cx="3347085" cy="156337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pPr algn="just"/>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健康サークル</a:t>
            </a:r>
            <a:r>
              <a:rPr lang="ja-JP" sz="1200" kern="100" dirty="0">
                <a:effectLst/>
                <a:latin typeface="HG丸ｺﾞｼｯｸM-PRO" panose="020F0600000000000000" pitchFamily="50" charset="-128"/>
                <a:ea typeface="AR P丸ゴシック体E"/>
                <a:cs typeface="Times New Roman" panose="02020603050405020304" pitchFamily="18" charset="0"/>
              </a:rPr>
              <a:t>　</a:t>
            </a:r>
            <a:r>
              <a:rPr lang="ja-JP" sz="1400" kern="100" dirty="0">
                <a:effectLst/>
                <a:latin typeface="HG丸ｺﾞｼｯｸM-PRO" panose="020F0600000000000000" pitchFamily="50" charset="-128"/>
                <a:ea typeface="HGP創英角ﾎﾟｯﾌﾟ体" panose="040B0A00000000000000" pitchFamily="50" charset="-128"/>
                <a:cs typeface="Times New Roman" panose="02020603050405020304" pitchFamily="18" charset="0"/>
              </a:rPr>
              <a:t>野ばらの会</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sz="105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毎月　第</a:t>
            </a:r>
            <a:r>
              <a:rPr lang="en-US" sz="105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a:t>
            </a:r>
            <a:r>
              <a:rPr lang="ja-JP" sz="105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sz="105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4</a:t>
            </a:r>
            <a:r>
              <a:rPr lang="ja-JP" sz="105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水曜日　</a:t>
            </a:r>
            <a:r>
              <a:rPr lang="en-US" sz="105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13</a:t>
            </a:r>
            <a:r>
              <a:rPr lang="ja-JP" sz="105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sz="105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30</a:t>
            </a:r>
            <a:r>
              <a:rPr lang="ja-JP" sz="105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sz="105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15</a:t>
            </a:r>
            <a:r>
              <a:rPr lang="ja-JP" sz="105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sz="105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00</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en-US" altLang="ja-JP" sz="105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a:t>
            </a:r>
            <a:r>
              <a:rPr lang="ja-JP" altLang="en-US" sz="105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月</a:t>
            </a:r>
            <a:r>
              <a:rPr lang="en-US" altLang="ja-JP" sz="105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11</a:t>
            </a:r>
            <a:r>
              <a:rPr lang="ja-JP" altLang="en-US" sz="105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日</a:t>
            </a:r>
            <a:r>
              <a:rPr lang="ja-JP" sz="105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（水）</a:t>
            </a:r>
            <a:r>
              <a:rPr lang="ja-JP" altLang="en-US" sz="105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背中と胸</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en-US" altLang="ja-JP" sz="105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a:t>
            </a:r>
            <a:r>
              <a:rPr lang="ja-JP" altLang="en-US" sz="105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月</a:t>
            </a:r>
            <a:r>
              <a:rPr lang="en-US" altLang="ja-JP" sz="105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25</a:t>
            </a:r>
            <a:r>
              <a:rPr lang="ja-JP" altLang="en-US" sz="105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日</a:t>
            </a:r>
            <a:r>
              <a:rPr lang="ja-JP" sz="105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（水）</a:t>
            </a:r>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肩まわりと腕</a:t>
            </a:r>
            <a:endPar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会場　</a:t>
            </a:r>
            <a:r>
              <a:rPr lang="ja-JP" sz="105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美里町本小牛田コミュニティセンター　和室</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会費　</a:t>
            </a:r>
            <a:r>
              <a:rPr lang="en-US" alt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a:t>
            </a:r>
            <a:r>
              <a:rPr lang="ja-JP" alt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か月　</a:t>
            </a:r>
            <a:r>
              <a:rPr lang="en-US" alt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1,000</a:t>
            </a:r>
            <a:r>
              <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円</a:t>
            </a:r>
            <a:endParaRPr lang="en-US" alt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講師　東　順子</a:t>
            </a:r>
          </a:p>
          <a:p>
            <a:pPr algn="just"/>
            <a:r>
              <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和室でおこなう静かな筋トレ</a:t>
            </a:r>
            <a:r>
              <a:rPr lang="ja-JP" alt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・ストレッチ</a:t>
            </a:r>
            <a:r>
              <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。体を動かしにくい人や体力に自信がない人も可能です。</a:t>
            </a:r>
          </a:p>
        </p:txBody>
      </p:sp>
      <p:sp>
        <p:nvSpPr>
          <p:cNvPr id="31" name="Text Box 1173">
            <a:extLst>
              <a:ext uri="{FF2B5EF4-FFF2-40B4-BE49-F238E27FC236}">
                <a16:creationId xmlns:a16="http://schemas.microsoft.com/office/drawing/2014/main" id="{81058CFB-F6F0-4F94-B9EA-4FA4A373E601}"/>
              </a:ext>
            </a:extLst>
          </p:cNvPr>
          <p:cNvSpPr txBox="1">
            <a:spLocks noChangeArrowheads="1"/>
          </p:cNvSpPr>
          <p:nvPr/>
        </p:nvSpPr>
        <p:spPr bwMode="auto">
          <a:xfrm>
            <a:off x="3891178" y="9009256"/>
            <a:ext cx="3347085" cy="126000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pPr algn="just"/>
            <a:r>
              <a:rPr lang="ja-JP" altLang="en-US" sz="1400" kern="100" dirty="0">
                <a:effectLst/>
                <a:latin typeface="HG丸ｺﾞｼｯｸM-PRO" panose="020F0600000000000000" pitchFamily="50" charset="-128"/>
                <a:ea typeface="HGP創英角ﾎﾟｯﾌﾟ体" panose="040B0A00000000000000" pitchFamily="50" charset="-128"/>
                <a:cs typeface="Times New Roman" panose="02020603050405020304" pitchFamily="18" charset="0"/>
              </a:rPr>
              <a:t>施術と個人レッスン　随時</a:t>
            </a:r>
            <a:endParaRPr lang="en-US" altLang="ja-JP" sz="1400" kern="100" dirty="0">
              <a:effectLst/>
              <a:latin typeface="HG丸ｺﾞｼｯｸM-PRO" panose="020F0600000000000000" pitchFamily="50" charset="-128"/>
              <a:ea typeface="HGP創英角ﾎﾟｯﾌﾟ体" panose="040B0A00000000000000" pitchFamily="50" charset="-128"/>
              <a:cs typeface="Times New Roman" panose="02020603050405020304" pitchFamily="18" charset="0"/>
            </a:endParaRPr>
          </a:p>
          <a:p>
            <a:pPr algn="just"/>
            <a:r>
              <a:rPr lang="ja-JP" altLang="en-US" sz="105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体のどこかが痛い人は、マッサージで痛みを緩和し、その人に合った無理ない運動で筋肉をつけます。</a:t>
            </a:r>
            <a:endParaRPr lang="en-US" altLang="ja-JP" sz="105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マッサージは筋肉を温めますので運動がしやすくなります。</a:t>
            </a:r>
            <a:endParaRPr lang="en-US" alt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施術と同じようにご予約ください。</a:t>
            </a:r>
            <a:endParaRPr lang="en-US" alt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費用</a:t>
            </a:r>
            <a:r>
              <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通常の施術料＋</a:t>
            </a:r>
            <a:r>
              <a:rPr lang="en-US" alt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15</a:t>
            </a:r>
            <a:r>
              <a:rPr lang="ja-JP" alt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分</a:t>
            </a:r>
            <a:r>
              <a:rPr lang="en-US" alt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1,100</a:t>
            </a:r>
            <a:r>
              <a:rPr lang="ja-JP" alt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円（税込）</a:t>
            </a:r>
            <a:endParaRPr lang="en-US" alt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nvGrpSpPr>
          <p:cNvPr id="18" name="グループ化 17">
            <a:extLst>
              <a:ext uri="{FF2B5EF4-FFF2-40B4-BE49-F238E27FC236}">
                <a16:creationId xmlns:a16="http://schemas.microsoft.com/office/drawing/2014/main" id="{40992831-C264-4EB0-A3FC-D3B54BC1ADBC}"/>
              </a:ext>
            </a:extLst>
          </p:cNvPr>
          <p:cNvGrpSpPr/>
          <p:nvPr/>
        </p:nvGrpSpPr>
        <p:grpSpPr>
          <a:xfrm>
            <a:off x="6537517" y="8792798"/>
            <a:ext cx="878468" cy="432915"/>
            <a:chOff x="6080369" y="8918944"/>
            <a:chExt cx="922216" cy="436071"/>
          </a:xfrm>
        </p:grpSpPr>
        <p:sp>
          <p:nvSpPr>
            <p:cNvPr id="12" name="楕円 11">
              <a:extLst>
                <a:ext uri="{FF2B5EF4-FFF2-40B4-BE49-F238E27FC236}">
                  <a16:creationId xmlns:a16="http://schemas.microsoft.com/office/drawing/2014/main" id="{A3300222-910B-4776-A225-BF27BC155AA5}"/>
                </a:ext>
              </a:extLst>
            </p:cNvPr>
            <p:cNvSpPr/>
            <p:nvPr/>
          </p:nvSpPr>
          <p:spPr>
            <a:xfrm>
              <a:off x="6080369" y="8918944"/>
              <a:ext cx="922216" cy="43607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CAD21676-CE53-4115-81C7-BDB628E440F1}"/>
                </a:ext>
              </a:extLst>
            </p:cNvPr>
            <p:cNvSpPr txBox="1"/>
            <p:nvPr/>
          </p:nvSpPr>
          <p:spPr>
            <a:xfrm>
              <a:off x="6199744" y="8918944"/>
              <a:ext cx="742462" cy="400110"/>
            </a:xfrm>
            <a:prstGeom prst="rect">
              <a:avLst/>
            </a:prstGeom>
            <a:noFill/>
          </p:spPr>
          <p:txBody>
            <a:bodyPr wrap="square" rtlCol="0">
              <a:spAutoFit/>
            </a:bodyPr>
            <a:lstStyle/>
            <a:p>
              <a:r>
                <a:rPr kumimoji="1" lang="ja-JP" altLang="en-US" sz="2000" dirty="0">
                  <a:solidFill>
                    <a:schemeClr val="bg1"/>
                  </a:solidFill>
                  <a:latin typeface="HGP創英角ﾎﾟｯﾌﾟ体" panose="040B0A00000000000000" pitchFamily="50" charset="-128"/>
                  <a:ea typeface="HGP創英角ﾎﾟｯﾌﾟ体" panose="040B0A00000000000000" pitchFamily="50" charset="-128"/>
                </a:rPr>
                <a:t>好評</a:t>
              </a:r>
            </a:p>
          </p:txBody>
        </p:sp>
      </p:grpSp>
      <p:pic>
        <p:nvPicPr>
          <p:cNvPr id="5" name="図 4">
            <a:extLst>
              <a:ext uri="{FF2B5EF4-FFF2-40B4-BE49-F238E27FC236}">
                <a16:creationId xmlns:a16="http://schemas.microsoft.com/office/drawing/2014/main" id="{88FAE0AC-CA91-4A38-A61E-D0FCD9E371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20" y="239646"/>
            <a:ext cx="1497087" cy="1497087"/>
          </a:xfrm>
          <a:prstGeom prst="rect">
            <a:avLst/>
          </a:prstGeom>
        </p:spPr>
      </p:pic>
      <p:pic>
        <p:nvPicPr>
          <p:cNvPr id="11" name="図 10">
            <a:extLst>
              <a:ext uri="{FF2B5EF4-FFF2-40B4-BE49-F238E27FC236}">
                <a16:creationId xmlns:a16="http://schemas.microsoft.com/office/drawing/2014/main" id="{81B930CD-E4AE-4AD4-59C6-44DC8E6E7F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2974" y="422557"/>
            <a:ext cx="1730127" cy="1227309"/>
          </a:xfrm>
          <a:prstGeom prst="rect">
            <a:avLst/>
          </a:prstGeom>
        </p:spPr>
      </p:pic>
      <p:pic>
        <p:nvPicPr>
          <p:cNvPr id="14" name="図 13">
            <a:extLst>
              <a:ext uri="{FF2B5EF4-FFF2-40B4-BE49-F238E27FC236}">
                <a16:creationId xmlns:a16="http://schemas.microsoft.com/office/drawing/2014/main" id="{6F45A46A-1D09-706E-1BD4-BBBA78A0D6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146" y="7699647"/>
            <a:ext cx="1564483" cy="1901210"/>
          </a:xfrm>
          <a:prstGeom prst="rect">
            <a:avLst/>
          </a:prstGeom>
        </p:spPr>
      </p:pic>
      <p:pic>
        <p:nvPicPr>
          <p:cNvPr id="34" name="図 33">
            <a:extLst>
              <a:ext uri="{FF2B5EF4-FFF2-40B4-BE49-F238E27FC236}">
                <a16:creationId xmlns:a16="http://schemas.microsoft.com/office/drawing/2014/main" id="{E967CAF5-D288-8032-EF5A-693AF13D99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08637" y="7695553"/>
            <a:ext cx="1541334" cy="1873078"/>
          </a:xfrm>
          <a:prstGeom prst="rect">
            <a:avLst/>
          </a:prstGeom>
        </p:spPr>
      </p:pic>
    </p:spTree>
    <p:extLst>
      <p:ext uri="{BB962C8B-B14F-4D97-AF65-F5344CB8AC3E}">
        <p14:creationId xmlns:p14="http://schemas.microsoft.com/office/powerpoint/2010/main" val="3227955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4">
            <a:extLst>
              <a:ext uri="{FF2B5EF4-FFF2-40B4-BE49-F238E27FC236}">
                <a16:creationId xmlns:a16="http://schemas.microsoft.com/office/drawing/2014/main" id="{F521A3DD-F38F-45F5-BBC9-A7A72ABEF00C}"/>
              </a:ext>
            </a:extLst>
          </p:cNvPr>
          <p:cNvGraphicFramePr>
            <a:graphicFrameLocks noGrp="1"/>
          </p:cNvGraphicFramePr>
          <p:nvPr>
            <p:extLst>
              <p:ext uri="{D42A27DB-BD31-4B8C-83A1-F6EECF244321}">
                <p14:modId xmlns:p14="http://schemas.microsoft.com/office/powerpoint/2010/main" val="374408331"/>
              </p:ext>
            </p:extLst>
          </p:nvPr>
        </p:nvGraphicFramePr>
        <p:xfrm>
          <a:off x="1278269" y="391444"/>
          <a:ext cx="2304000" cy="975360"/>
        </p:xfrm>
        <a:graphic>
          <a:graphicData uri="http://schemas.openxmlformats.org/drawingml/2006/table">
            <a:tbl>
              <a:tblPr firstRow="1" bandRow="1">
                <a:tableStyleId>{5C22544A-7EE6-4342-B048-85BDC9FD1C3A}</a:tableStyleId>
              </a:tblPr>
              <a:tblGrid>
                <a:gridCol w="576000">
                  <a:extLst>
                    <a:ext uri="{9D8B030D-6E8A-4147-A177-3AD203B41FA5}">
                      <a16:colId xmlns:a16="http://schemas.microsoft.com/office/drawing/2014/main" val="2643437749"/>
                    </a:ext>
                  </a:extLst>
                </a:gridCol>
                <a:gridCol w="576000">
                  <a:extLst>
                    <a:ext uri="{9D8B030D-6E8A-4147-A177-3AD203B41FA5}">
                      <a16:colId xmlns:a16="http://schemas.microsoft.com/office/drawing/2014/main" val="4117394016"/>
                    </a:ext>
                  </a:extLst>
                </a:gridCol>
                <a:gridCol w="576000">
                  <a:extLst>
                    <a:ext uri="{9D8B030D-6E8A-4147-A177-3AD203B41FA5}">
                      <a16:colId xmlns:a16="http://schemas.microsoft.com/office/drawing/2014/main" val="3482007294"/>
                    </a:ext>
                  </a:extLst>
                </a:gridCol>
                <a:gridCol w="576000">
                  <a:extLst>
                    <a:ext uri="{9D8B030D-6E8A-4147-A177-3AD203B41FA5}">
                      <a16:colId xmlns:a16="http://schemas.microsoft.com/office/drawing/2014/main" val="177526069"/>
                    </a:ext>
                  </a:extLst>
                </a:gridCol>
              </a:tblGrid>
              <a:tr h="0">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1" lang="ja-JP" altLang="en-US" sz="2600" dirty="0">
                          <a:solidFill>
                            <a:schemeClr val="tx1"/>
                          </a:solidFill>
                          <a:latin typeface="HGP創英角ｺﾞｼｯｸUB" panose="020B0900000000000000" pitchFamily="50" charset="-128"/>
                          <a:ea typeface="HGP創英角ｺﾞｼｯｸUB" panose="020B0900000000000000" pitchFamily="50" charset="-128"/>
                        </a:rPr>
                        <a:t>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600" dirty="0">
                          <a:solidFill>
                            <a:schemeClr val="tx1"/>
                          </a:solidFill>
                          <a:latin typeface="HGP創英角ｺﾞｼｯｸUB" panose="020B0900000000000000" pitchFamily="50" charset="-128"/>
                          <a:ea typeface="HGP創英角ｺﾞｼｯｸUB" panose="020B0900000000000000" pitchFamily="50" charset="-128"/>
                        </a:rPr>
                        <a:t>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600" dirty="0">
                          <a:solidFill>
                            <a:schemeClr val="tx1"/>
                          </a:solidFill>
                          <a:latin typeface="HGP創英角ｺﾞｼｯｸUB" panose="020B0900000000000000" pitchFamily="50" charset="-128"/>
                          <a:ea typeface="HGP創英角ｺﾞｼｯｸUB" panose="020B0900000000000000" pitchFamily="50" charset="-128"/>
                        </a:rPr>
                        <a:t>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400" dirty="0">
                        <a:solidFill>
                          <a:schemeClr val="tx1"/>
                        </a:solidFill>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0647901"/>
                  </a:ext>
                </a:extLst>
              </a:tr>
              <a:tr h="0">
                <a:tc>
                  <a:txBody>
                    <a:bodyPr/>
                    <a:lstStyle/>
                    <a:p>
                      <a:pPr algn="ctr"/>
                      <a:r>
                        <a:rPr kumimoji="1" lang="ja-JP" altLang="en-US" sz="2600" dirty="0">
                          <a:solidFill>
                            <a:schemeClr val="tx1"/>
                          </a:solidFill>
                          <a:latin typeface="HGP創英角ｺﾞｼｯｸUB" panose="020B0900000000000000" pitchFamily="50" charset="-128"/>
                          <a:ea typeface="HGP創英角ｺﾞｼｯｸUB" panose="020B0900000000000000" pitchFamily="50" charset="-128"/>
                        </a:rPr>
                        <a:t>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600" dirty="0">
                          <a:solidFill>
                            <a:schemeClr val="tx1"/>
                          </a:solidFill>
                          <a:latin typeface="HGP創英角ｺﾞｼｯｸUB" panose="020B0900000000000000" pitchFamily="50" charset="-128"/>
                          <a:ea typeface="HGP創英角ｺﾞｼｯｸUB" panose="020B0900000000000000" pitchFamily="50" charset="-128"/>
                        </a:rPr>
                        <a:t>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600" dirty="0">
                          <a:solidFill>
                            <a:schemeClr val="tx1"/>
                          </a:solidFill>
                          <a:latin typeface="HGP創英角ｺﾞｼｯｸUB" panose="020B0900000000000000" pitchFamily="50" charset="-128"/>
                          <a:ea typeface="HGP創英角ｺﾞｼｯｸUB" panose="020B0900000000000000" pitchFamily="50" charset="-128"/>
                        </a:rPr>
                        <a:t>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600" dirty="0">
                          <a:solidFill>
                            <a:schemeClr val="tx1"/>
                          </a:solidFill>
                          <a:latin typeface="HGP創英角ｺﾞｼｯｸUB" panose="020B0900000000000000" pitchFamily="50" charset="-128"/>
                          <a:ea typeface="HGP創英角ｺﾞｼｯｸUB" panose="020B0900000000000000" pitchFamily="50" charset="-128"/>
                        </a:rPr>
                        <a:t>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5743859"/>
                  </a:ext>
                </a:extLst>
              </a:tr>
            </a:tbl>
          </a:graphicData>
        </a:graphic>
      </p:graphicFrame>
      <p:sp>
        <p:nvSpPr>
          <p:cNvPr id="15" name="Text Box 1607">
            <a:extLst>
              <a:ext uri="{FF2B5EF4-FFF2-40B4-BE49-F238E27FC236}">
                <a16:creationId xmlns:a16="http://schemas.microsoft.com/office/drawing/2014/main" id="{521C5A3D-9018-4EE2-82F1-C3A3DC03A596}"/>
              </a:ext>
            </a:extLst>
          </p:cNvPr>
          <p:cNvSpPr txBox="1">
            <a:spLocks noChangeArrowheads="1"/>
          </p:cNvSpPr>
          <p:nvPr/>
        </p:nvSpPr>
        <p:spPr bwMode="auto">
          <a:xfrm>
            <a:off x="322543" y="1409356"/>
            <a:ext cx="3347720" cy="2557461"/>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pPr algn="just"/>
            <a:r>
              <a:rPr lang="ja-JP" altLang="en-US" sz="1600" kern="100" dirty="0">
                <a:latin typeface="HG丸ｺﾞｼｯｸM-PRO" panose="020F0600000000000000" pitchFamily="50" charset="-128"/>
                <a:ea typeface="HGP創英角ﾎﾟｯﾌﾟ体" panose="040B0A00000000000000" pitchFamily="50" charset="-128"/>
                <a:cs typeface="Times New Roman" panose="02020603050405020304" pitchFamily="18" charset="0"/>
              </a:rPr>
              <a:t>幸福は感じるもの</a:t>
            </a:r>
            <a:r>
              <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プロポーズの言葉が　「あなたを幸せにします」だったりします。恥ずかしながら筆者も遠い昔そういわれて結婚し、その約束が破られたといって相手を責めたりしました。　自分のバカさ加減にあきれるばかりです。</a:t>
            </a:r>
            <a:endPar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幸福は「感じるもの」で、収入や環境や配偶者といった外的な要因で決まるものではありません。</a:t>
            </a:r>
            <a:endPar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幸せだなぁーと感じなければ、決して幸福にはなれないのです。その「感じる」のは、体感であり、脳であり、体のあちこちで作っているらしい「幸福物質」の作用だということが、わかってきました。</a:t>
            </a:r>
            <a:endPar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ですから、「こころがけ」とか「気の持ちよう」といった曖昧なものでもなく、身体づくりによって、かなりのレベルまで幸福になれそうです。</a:t>
            </a:r>
            <a:endPar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みなさん、新年はみんなで幸福になりましょう！</a:t>
            </a:r>
            <a:endPar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7" name="Text Box 1607">
            <a:extLst>
              <a:ext uri="{FF2B5EF4-FFF2-40B4-BE49-F238E27FC236}">
                <a16:creationId xmlns:a16="http://schemas.microsoft.com/office/drawing/2014/main" id="{924AD91F-99E7-4524-AF2D-4C9A07817484}"/>
              </a:ext>
            </a:extLst>
          </p:cNvPr>
          <p:cNvSpPr txBox="1">
            <a:spLocks noChangeArrowheads="1"/>
          </p:cNvSpPr>
          <p:nvPr/>
        </p:nvSpPr>
        <p:spPr bwMode="auto">
          <a:xfrm>
            <a:off x="3842274" y="6499692"/>
            <a:ext cx="3336297" cy="2856343"/>
          </a:xfrm>
          <a:prstGeom prst="rect">
            <a:avLst/>
          </a:prstGeom>
          <a:noFill/>
          <a:ln w="9525">
            <a:solidFill>
              <a:srgbClr val="000000"/>
            </a:solidFill>
            <a:prstDash val="dash"/>
            <a:miter lim="800000"/>
            <a:headEnd/>
            <a:tailEnd/>
          </a:ln>
        </p:spPr>
        <p:txBody>
          <a:bodyPr rot="0" vert="horz" wrap="square" lIns="74295" tIns="8890" rIns="74295" bIns="8890" anchor="t" anchorCtr="0" upright="1">
            <a:noAutofit/>
          </a:bodyPr>
          <a:lstStyle/>
          <a:p>
            <a:pPr algn="just"/>
            <a:r>
              <a:rPr lang="ja-JP" altLang="en-US" sz="1600" kern="100" dirty="0">
                <a:effectLst/>
                <a:latin typeface="HG丸ｺﾞｼｯｸM-PRO" panose="020F0600000000000000" pitchFamily="50" charset="-128"/>
                <a:ea typeface="HGP創英角ﾎﾟｯﾌﾟ体" panose="040B0A00000000000000" pitchFamily="50" charset="-128"/>
                <a:cs typeface="Times New Roman" panose="02020603050405020304" pitchFamily="18" charset="0"/>
              </a:rPr>
              <a:t>幸福に浸りすぎても</a:t>
            </a:r>
            <a:r>
              <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ドーパミンはやる気ホルモンですので、勝負事で成功したときや仕事で成果を上げたときにたくさん出ます。でも効果は一時的ですので「もっともっと」になり、依存症になりやすいのです。ギャンブル依存とか仕事依存の危険。</a:t>
            </a:r>
            <a:endPar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ストレスがかかると甘いものが食べたくなるのは、抗ストレスホルモンであるセロトニンが働いてイライラや不安を抑えてくれるせいです。これも危険なので、甘いものを食べたくなったら、是非とも運動をお願いします。無理なダイエットでストレスがかかると同じことが起こり、発作的に甘いものに走ったりします。</a:t>
            </a:r>
            <a:endPar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さまざまな「依存症」と呼ばれる症状は、このようにある種のホルモンによる幸福感がマイナスの方向に働いてしまうことに原因があるようです。ですから自分を責めるだけでは解決しません。専門家に相談しましょう。</a:t>
            </a:r>
            <a:endPar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endPar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endPar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32" name="Text Box 1607">
            <a:extLst>
              <a:ext uri="{FF2B5EF4-FFF2-40B4-BE49-F238E27FC236}">
                <a16:creationId xmlns:a16="http://schemas.microsoft.com/office/drawing/2014/main" id="{46429CB6-E314-E1A7-D747-DF38F267F2B7}"/>
              </a:ext>
            </a:extLst>
          </p:cNvPr>
          <p:cNvSpPr txBox="1">
            <a:spLocks noChangeArrowheads="1"/>
          </p:cNvSpPr>
          <p:nvPr/>
        </p:nvSpPr>
        <p:spPr bwMode="auto">
          <a:xfrm>
            <a:off x="3842274" y="3017467"/>
            <a:ext cx="3347720" cy="3239744"/>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pPr algn="just"/>
            <a:r>
              <a:rPr lang="ja-JP" altLang="en-US" sz="1600" kern="100" dirty="0">
                <a:latin typeface="HG丸ｺﾞｼｯｸM-PRO" panose="020F0600000000000000" pitchFamily="50" charset="-128"/>
                <a:ea typeface="HGP創英角ﾎﾟｯﾌﾟ体" panose="040B0A00000000000000" pitchFamily="50" charset="-128"/>
                <a:cs typeface="Times New Roman" panose="02020603050405020304" pitchFamily="18" charset="0"/>
              </a:rPr>
              <a:t>うんちの幸福</a:t>
            </a:r>
            <a:r>
              <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気持ちよい「うんち」がたくさん出た後の幸福感と言ったら・・・</a:t>
            </a:r>
            <a:r>
              <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a:t>
            </a:r>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時間以上続きますよね。これは多くの方が実感していると思います。筆者の仕事関連でも、便秘解消に即効性のある足の反射区を教えると、ものすごく感謝されますのでその幸福感の大きさがわかります。</a:t>
            </a:r>
            <a:endPar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世界規模の興味深い統計があって、うんちの量が多い国は自殺率が低いそうです（うんちの量と自殺率は反比例）。芋や豆類、フルーツなど食物繊維の摂取量の多い国はうんちの量も多いのです（</a:t>
            </a:r>
            <a:r>
              <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a:t>
            </a:r>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位は　メキシコ）。</a:t>
            </a:r>
            <a:endPar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セロトニンやドーパミンの</a:t>
            </a:r>
            <a:r>
              <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90</a:t>
            </a:r>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は腸内で作られます（脳で作られるだけではないんですね）。そのため人の思考や行動パターン、幸福感は腸内細菌によって影響されているとのこと（カリフォルニア大学研究）。つまり、便秘は不幸を体に溜め込む行為といっても大げさではありません。</a:t>
            </a:r>
            <a:endPar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「腸活」が脚光を浴びています。運動や足の反射区で改善する方法もありますのでご相談ください。　</a:t>
            </a:r>
            <a:endPar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8" name="Text Box 1607">
            <a:extLst>
              <a:ext uri="{FF2B5EF4-FFF2-40B4-BE49-F238E27FC236}">
                <a16:creationId xmlns:a16="http://schemas.microsoft.com/office/drawing/2014/main" id="{1FA8D91D-6321-685B-18AA-66E97B4AA3DF}"/>
              </a:ext>
            </a:extLst>
          </p:cNvPr>
          <p:cNvSpPr txBox="1">
            <a:spLocks noChangeArrowheads="1"/>
          </p:cNvSpPr>
          <p:nvPr/>
        </p:nvSpPr>
        <p:spPr bwMode="auto">
          <a:xfrm>
            <a:off x="3842274" y="400373"/>
            <a:ext cx="3347720" cy="2557461"/>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pPr algn="just"/>
            <a:r>
              <a:rPr lang="ja-JP" altLang="en-US" sz="1600" kern="100" dirty="0">
                <a:effectLst/>
                <a:latin typeface="HG丸ｺﾞｼｯｸM-PRO" panose="020F0600000000000000" pitchFamily="50" charset="-128"/>
                <a:ea typeface="HGP創英角ﾎﾟｯﾌﾟ体" panose="040B0A00000000000000" pitchFamily="50" charset="-128"/>
                <a:cs typeface="Times New Roman" panose="02020603050405020304" pitchFamily="18" charset="0"/>
              </a:rPr>
              <a:t>なでなでの幸福</a:t>
            </a:r>
            <a:r>
              <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皮膚をなでると、幸せホルモン「オキシトシン」が分泌されます。オキシトシンは「つながりのホルモン」と言われます。小さな子どもが泣いたら、抱っこしてなでなでします。「抱っこ」も「なでなで」もオキシトシンが作る幸福感です。握手もそうです。スキンシップは幸せをもたらしますが、誰でもいいわけではなく、幸福を感じるかどうかは「関係性」の問題です。あくまで信頼できる関係（親子とか配偶者とか）の場合です。必ずしも直接接触しなくても、誰かと一緒にいて「楽しい」「嬉しい」「安らぐ」というのは、オキシトシン的幸福感です。</a:t>
            </a:r>
            <a:endPar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自分一人でも幸福を感じるセロトニン・ドーパミンと比べて、人間関係の幸福感です。とりあえず家庭内ではスキンシップで寒い冬を乗り越えましょう。</a:t>
            </a:r>
            <a:endPar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endParaRPr kumimoji="1" lang="ja-JP" altLang="en-US" sz="1050" dirty="0"/>
          </a:p>
        </p:txBody>
      </p:sp>
      <p:sp>
        <p:nvSpPr>
          <p:cNvPr id="11" name="Text Box 1607">
            <a:extLst>
              <a:ext uri="{FF2B5EF4-FFF2-40B4-BE49-F238E27FC236}">
                <a16:creationId xmlns:a16="http://schemas.microsoft.com/office/drawing/2014/main" id="{E5FC8EE4-423E-7903-3B7E-62C803B8EEAC}"/>
              </a:ext>
            </a:extLst>
          </p:cNvPr>
          <p:cNvSpPr txBox="1">
            <a:spLocks noChangeArrowheads="1"/>
          </p:cNvSpPr>
          <p:nvPr/>
        </p:nvSpPr>
        <p:spPr bwMode="auto">
          <a:xfrm>
            <a:off x="322543" y="7959010"/>
            <a:ext cx="3347720" cy="243069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pPr algn="just"/>
            <a:r>
              <a:rPr lang="ja-JP" altLang="en-US" sz="1600" kern="100" dirty="0">
                <a:effectLst/>
                <a:latin typeface="HG丸ｺﾞｼｯｸM-PRO" panose="020F0600000000000000" pitchFamily="50" charset="-128"/>
                <a:ea typeface="HGP創英角ﾎﾟｯﾌﾟ体" panose="040B0A00000000000000" pitchFamily="50" charset="-128"/>
                <a:cs typeface="Times New Roman" panose="02020603050405020304" pitchFamily="18" charset="0"/>
              </a:rPr>
              <a:t>温かいおふとんの幸福</a:t>
            </a:r>
            <a:r>
              <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この時期、実感ですよね。私たちは体温がないと死にますので、温かさは命の安心感です。</a:t>
            </a:r>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南の島、温泉、ヒートテック、私たちは温かいと幸せを感じます。逆に低体温は免疫力を下げます。がんは体の冷たいところにできるといわれます。</a:t>
            </a:r>
            <a:endPar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ストレスがかかったり、自信を無くしたときは体感温度が下がります。逆に嬉しいことがあったり、何かを達成したときは心も体もポカポカします。　ということは、心が寒いときは身体を温める、というのも良い方法です。温泉に入って、鍋料理をたらふく食べて、温かいおふとんでぐっすり寝たら、　明日の朝は全ての問題が解決している・・・筆者は何度もそんな体験をしています。</a:t>
            </a:r>
            <a:endParaRPr kumimoji="1" lang="ja-JP" altLang="en-US" sz="1050" dirty="0"/>
          </a:p>
        </p:txBody>
      </p:sp>
      <p:pic>
        <p:nvPicPr>
          <p:cNvPr id="4" name="図 3">
            <a:extLst>
              <a:ext uri="{FF2B5EF4-FFF2-40B4-BE49-F238E27FC236}">
                <a16:creationId xmlns:a16="http://schemas.microsoft.com/office/drawing/2014/main" id="{F1D25591-F468-9325-0CFD-9BF2581BD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842" y="476663"/>
            <a:ext cx="976857" cy="791224"/>
          </a:xfrm>
          <a:prstGeom prst="rect">
            <a:avLst/>
          </a:prstGeom>
        </p:spPr>
      </p:pic>
      <p:sp>
        <p:nvSpPr>
          <p:cNvPr id="14" name="Text Box 1607">
            <a:extLst>
              <a:ext uri="{FF2B5EF4-FFF2-40B4-BE49-F238E27FC236}">
                <a16:creationId xmlns:a16="http://schemas.microsoft.com/office/drawing/2014/main" id="{309CF0F3-0CC7-3181-68BD-64438CFE887F}"/>
              </a:ext>
            </a:extLst>
          </p:cNvPr>
          <p:cNvSpPr txBox="1">
            <a:spLocks noChangeArrowheads="1"/>
          </p:cNvSpPr>
          <p:nvPr/>
        </p:nvSpPr>
        <p:spPr bwMode="auto">
          <a:xfrm>
            <a:off x="322543" y="4050747"/>
            <a:ext cx="3347720" cy="3860801"/>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pPr algn="just"/>
            <a:r>
              <a:rPr lang="ja-JP" altLang="en-US" sz="1600" kern="100" dirty="0">
                <a:latin typeface="HG丸ｺﾞｼｯｸM-PRO" panose="020F0600000000000000" pitchFamily="50" charset="-128"/>
                <a:ea typeface="HGP創英角ﾎﾟｯﾌﾟ体" panose="040B0A00000000000000" pitchFamily="50" charset="-128"/>
                <a:cs typeface="Times New Roman" panose="02020603050405020304" pitchFamily="18" charset="0"/>
              </a:rPr>
              <a:t>運動の幸福</a:t>
            </a:r>
            <a:r>
              <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筋トレ教室の受講生の皆さんが、いつもニコニコしながらお帰りになります。そして、みなさん共通しておっしゃるのは「気持ちいいよね」ということです。気持ちいいというのが、つまり、身体の幸福感です。</a:t>
            </a:r>
            <a:endPar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理屈を言えば、運動によってドーパミン・セロトニンといった伝達物質（ホルモン）が大量生産されて精神がおだやかになったり、やる気が出たり、自信満々になったりします。また成長ホルモンが出て身体を修復するので痛みなども緩和され、生活全般が楽になる、ということです。</a:t>
            </a:r>
            <a:endPar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仕事でストレスがかかったときの一発解消法として「とりあえず歩く（または走る）」という人が少なくありません。運動は継続したほうがいいのですが、そうでなくても、困ったときの即効性もありますからお試しください。</a:t>
            </a:r>
            <a:endPar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認知症、パーキンソン病、うつ病などは、ドーパミン、セロトニンが足りない、というのが共通した問題です。ですから、認知症もうつ病も、その他のほとんどの生活習慣病にも、運動が最も効果のある治療法と言われています。ただし、発病してからでは難しいので、元気なうちから運動習慣を身につけましょうとおすすめしています。</a:t>
            </a:r>
            <a:endPar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8" name="Text Box 1607">
            <a:extLst>
              <a:ext uri="{FF2B5EF4-FFF2-40B4-BE49-F238E27FC236}">
                <a16:creationId xmlns:a16="http://schemas.microsoft.com/office/drawing/2014/main" id="{9C8D53AC-9CBC-4B02-EA92-A4328EA2E3DE}"/>
              </a:ext>
            </a:extLst>
          </p:cNvPr>
          <p:cNvSpPr txBox="1">
            <a:spLocks noChangeArrowheads="1"/>
          </p:cNvSpPr>
          <p:nvPr/>
        </p:nvSpPr>
        <p:spPr bwMode="auto">
          <a:xfrm>
            <a:off x="3842274" y="9415668"/>
            <a:ext cx="3347720" cy="974035"/>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pPr algn="just"/>
            <a:r>
              <a:rPr lang="ja-JP" altLang="en-US" sz="1600" kern="100" dirty="0">
                <a:effectLst/>
                <a:latin typeface="HG丸ｺﾞｼｯｸM-PRO" panose="020F0600000000000000" pitchFamily="50" charset="-128"/>
                <a:ea typeface="HGP創英角ﾎﾟｯﾌﾟ体" panose="040B0A00000000000000" pitchFamily="50" charset="-128"/>
                <a:cs typeface="Times New Roman" panose="02020603050405020304" pitchFamily="18" charset="0"/>
              </a:rPr>
              <a:t>お金の幸福？</a:t>
            </a:r>
            <a:r>
              <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米イェール大学＆英オックスフォード大学の</a:t>
            </a:r>
            <a:r>
              <a:rPr kumimoji="1" lang="en-US" alt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120</a:t>
            </a:r>
            <a:r>
              <a:rPr kumimoji="1" lang="ja-JP" alt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万人の調査の結果、①所得の高いグループと、②運動習慣のあるグループ、どちらが幸福感が高いかというと、②だったそうです。お金は必ずしも健康にはよくありませんよね。</a:t>
            </a:r>
            <a:endParaRPr lang="en-US" alt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3" name="図 2">
            <a:extLst>
              <a:ext uri="{FF2B5EF4-FFF2-40B4-BE49-F238E27FC236}">
                <a16:creationId xmlns:a16="http://schemas.microsoft.com/office/drawing/2014/main" id="{9797FB27-67DE-3689-2D44-1FCEFF134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6686" y="218471"/>
            <a:ext cx="843151" cy="843151"/>
          </a:xfrm>
          <a:prstGeom prst="rect">
            <a:avLst/>
          </a:prstGeom>
        </p:spPr>
      </p:pic>
      <p:pic>
        <p:nvPicPr>
          <p:cNvPr id="5" name="図 4">
            <a:extLst>
              <a:ext uri="{FF2B5EF4-FFF2-40B4-BE49-F238E27FC236}">
                <a16:creationId xmlns:a16="http://schemas.microsoft.com/office/drawing/2014/main" id="{75F5AE56-67A8-5112-2CD4-451CC2FABE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3169" y="5980176"/>
            <a:ext cx="718315" cy="718315"/>
          </a:xfrm>
          <a:prstGeom prst="rect">
            <a:avLst/>
          </a:prstGeom>
        </p:spPr>
      </p:pic>
    </p:spTree>
    <p:extLst>
      <p:ext uri="{BB962C8B-B14F-4D97-AF65-F5344CB8AC3E}">
        <p14:creationId xmlns:p14="http://schemas.microsoft.com/office/powerpoint/2010/main" val="3488535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図 67">
            <a:extLst>
              <a:ext uri="{FF2B5EF4-FFF2-40B4-BE49-F238E27FC236}">
                <a16:creationId xmlns:a16="http://schemas.microsoft.com/office/drawing/2014/main" id="{2FC581DF-8702-4952-8324-A4042E8D68F4}"/>
              </a:ext>
            </a:extLst>
          </p:cNvPr>
          <p:cNvPicPr>
            <a:picLocks noChangeAspect="1"/>
          </p:cNvPicPr>
          <p:nvPr/>
        </p:nvPicPr>
        <p:blipFill rotWithShape="1">
          <a:blip r:embed="rId2">
            <a:extLst>
              <a:ext uri="{28A0092B-C50C-407E-A947-70E740481C1C}">
                <a14:useLocalDpi xmlns:a14="http://schemas.microsoft.com/office/drawing/2010/main" val="0"/>
              </a:ext>
            </a:extLst>
          </a:blip>
          <a:srcRect l="28071" t="16518" r="23015" b="29558"/>
          <a:stretch/>
        </p:blipFill>
        <p:spPr>
          <a:xfrm>
            <a:off x="2622443" y="7820705"/>
            <a:ext cx="1554269" cy="2543350"/>
          </a:xfrm>
          <a:prstGeom prst="rect">
            <a:avLst/>
          </a:prstGeom>
        </p:spPr>
      </p:pic>
      <p:sp>
        <p:nvSpPr>
          <p:cNvPr id="2" name="Text Box 1033">
            <a:extLst>
              <a:ext uri="{FF2B5EF4-FFF2-40B4-BE49-F238E27FC236}">
                <a16:creationId xmlns:a16="http://schemas.microsoft.com/office/drawing/2014/main" id="{5B6D7EB9-81C0-464B-B1F5-0E50FE5A3BF5}"/>
              </a:ext>
            </a:extLst>
          </p:cNvPr>
          <p:cNvSpPr txBox="1">
            <a:spLocks noChangeArrowheads="1"/>
          </p:cNvSpPr>
          <p:nvPr/>
        </p:nvSpPr>
        <p:spPr bwMode="auto">
          <a:xfrm>
            <a:off x="350837" y="328396"/>
            <a:ext cx="3429000" cy="1666875"/>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pPr algn="just"/>
            <a:r>
              <a:rPr lang="ja-JP" sz="1600" kern="100">
                <a:effectLst/>
                <a:latin typeface="HG丸ｺﾞｼｯｸM-PRO" panose="020F0600000000000000" pitchFamily="50" charset="-128"/>
                <a:ea typeface="HGP創英角ﾎﾟｯﾌﾟ体" panose="040B0A00000000000000" pitchFamily="50" charset="-128"/>
                <a:cs typeface="Times New Roman" panose="02020603050405020304" pitchFamily="18" charset="0"/>
              </a:rPr>
              <a:t>自分の健康は自分で守る　</a:t>
            </a:r>
            <a:r>
              <a:rPr lang="ja-JP" sz="105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私達は、フットセラピーを基本的な健康法と考えています。それは、何よりもまず安全だからです。首や背中は非常にデリケートな部分で、高度な熟練が必要です。でも、足は、脳や内臓といった体の重要な部分からもっとも遠いところにあって、しかも大変丈夫なところです。その割りには即効性があり、多くの全身的な健康効果が期待できます。ですから、私達は「自分でできる健康法」として、フットセラピーを広めたいと思っています。</a:t>
            </a:r>
          </a:p>
        </p:txBody>
      </p:sp>
      <p:sp>
        <p:nvSpPr>
          <p:cNvPr id="3" name="Text Box 1035">
            <a:extLst>
              <a:ext uri="{FF2B5EF4-FFF2-40B4-BE49-F238E27FC236}">
                <a16:creationId xmlns:a16="http://schemas.microsoft.com/office/drawing/2014/main" id="{82C7F62E-D6E2-423C-BFDF-3C6DD6F5C2E8}"/>
              </a:ext>
            </a:extLst>
          </p:cNvPr>
          <p:cNvSpPr txBox="1">
            <a:spLocks noChangeArrowheads="1"/>
          </p:cNvSpPr>
          <p:nvPr/>
        </p:nvSpPr>
        <p:spPr bwMode="auto">
          <a:xfrm>
            <a:off x="3894137" y="328396"/>
            <a:ext cx="3347720" cy="1666875"/>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pPr algn="just"/>
            <a:r>
              <a:rPr lang="ja-JP" sz="1600" kern="100">
                <a:effectLst/>
                <a:latin typeface="HG丸ｺﾞｼｯｸM-PRO" panose="020F0600000000000000" pitchFamily="50" charset="-128"/>
                <a:ea typeface="HGP創英角ﾎﾟｯﾌﾟ体" panose="040B0A00000000000000" pitchFamily="50" charset="-128"/>
                <a:cs typeface="Times New Roman" panose="02020603050405020304" pitchFamily="18" charset="0"/>
              </a:rPr>
              <a:t>優しい手は医療保険の対象外です。</a:t>
            </a:r>
            <a:r>
              <a:rPr lang="ja-JP" sz="105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私達がやっているのは、医療ではありませんので、もちろん医療保険の対象ではありません。私達が心から願っているのは、人々ができるだけ医療のお世話にならないようにということです。</a:t>
            </a:r>
          </a:p>
          <a:p>
            <a:pPr algn="just"/>
            <a:r>
              <a:rPr lang="ja-JP" sz="105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医療保険はみんなで働いて、みんなで支払ったお金です。本当に困った人がいつでもこの制度によって救われるように、私達はできる限りの努力を「自分の心と体の健康のために」行う必要があると思います。</a:t>
            </a:r>
          </a:p>
        </p:txBody>
      </p:sp>
      <p:graphicFrame>
        <p:nvGraphicFramePr>
          <p:cNvPr id="5" name="表 4">
            <a:extLst>
              <a:ext uri="{FF2B5EF4-FFF2-40B4-BE49-F238E27FC236}">
                <a16:creationId xmlns:a16="http://schemas.microsoft.com/office/drawing/2014/main" id="{AF78C0A3-0D77-4F3E-BF56-4B8E5B0F2595}"/>
              </a:ext>
            </a:extLst>
          </p:cNvPr>
          <p:cNvGraphicFramePr>
            <a:graphicFrameLocks noGrp="1"/>
          </p:cNvGraphicFramePr>
          <p:nvPr>
            <p:extLst>
              <p:ext uri="{D42A27DB-BD31-4B8C-83A1-F6EECF244321}">
                <p14:modId xmlns:p14="http://schemas.microsoft.com/office/powerpoint/2010/main" val="3403946781"/>
              </p:ext>
            </p:extLst>
          </p:nvPr>
        </p:nvGraphicFramePr>
        <p:xfrm>
          <a:off x="534511" y="2387271"/>
          <a:ext cx="6545262" cy="5363998"/>
        </p:xfrm>
        <a:graphic>
          <a:graphicData uri="http://schemas.openxmlformats.org/drawingml/2006/table">
            <a:tbl>
              <a:tblPr firstRow="1" firstCol="1" lastRow="1" lastCol="1" bandRow="1" bandCol="1">
                <a:tableStyleId>{5C22544A-7EE6-4342-B048-85BDC9FD1C3A}</a:tableStyleId>
              </a:tblPr>
              <a:tblGrid>
                <a:gridCol w="1273910">
                  <a:extLst>
                    <a:ext uri="{9D8B030D-6E8A-4147-A177-3AD203B41FA5}">
                      <a16:colId xmlns:a16="http://schemas.microsoft.com/office/drawing/2014/main" val="566033906"/>
                    </a:ext>
                  </a:extLst>
                </a:gridCol>
                <a:gridCol w="1118942">
                  <a:extLst>
                    <a:ext uri="{9D8B030D-6E8A-4147-A177-3AD203B41FA5}">
                      <a16:colId xmlns:a16="http://schemas.microsoft.com/office/drawing/2014/main" val="2874357782"/>
                    </a:ext>
                  </a:extLst>
                </a:gridCol>
                <a:gridCol w="4152410">
                  <a:extLst>
                    <a:ext uri="{9D8B030D-6E8A-4147-A177-3AD203B41FA5}">
                      <a16:colId xmlns:a16="http://schemas.microsoft.com/office/drawing/2014/main" val="1057948166"/>
                    </a:ext>
                  </a:extLst>
                </a:gridCol>
              </a:tblGrid>
              <a:tr h="367462">
                <a:tc>
                  <a:txBody>
                    <a:bodyPr/>
                    <a:lstStyle/>
                    <a:p>
                      <a:pPr algn="just"/>
                      <a:r>
                        <a:rPr lang="ja-JP" sz="1050" b="0" kern="100" dirty="0">
                          <a:solidFill>
                            <a:schemeClr val="tx1"/>
                          </a:solidFill>
                          <a:effectLst/>
                          <a:latin typeface="HGPｺﾞｼｯｸE" panose="020B0900000000000000" pitchFamily="50" charset="-128"/>
                          <a:ea typeface="HGPｺﾞｼｯｸE" panose="020B0900000000000000" pitchFamily="50" charset="-128"/>
                        </a:rPr>
                        <a:t>足</a:t>
                      </a:r>
                      <a:r>
                        <a:rPr lang="en-US" sz="1050" b="0" kern="100" dirty="0">
                          <a:solidFill>
                            <a:schemeClr val="tx1"/>
                          </a:solidFill>
                          <a:effectLst/>
                          <a:latin typeface="HGPｺﾞｼｯｸE" panose="020B0900000000000000" pitchFamily="50" charset="-128"/>
                          <a:ea typeface="HGPｺﾞｼｯｸE" panose="020B0900000000000000" pitchFamily="50" charset="-128"/>
                        </a:rPr>
                        <a:t>30</a:t>
                      </a:r>
                      <a:r>
                        <a:rPr lang="ja-JP" sz="1050" b="0" kern="100" dirty="0">
                          <a:solidFill>
                            <a:schemeClr val="tx1"/>
                          </a:solidFill>
                          <a:effectLst/>
                          <a:latin typeface="HGPｺﾞｼｯｸE" panose="020B0900000000000000" pitchFamily="50" charset="-128"/>
                          <a:ea typeface="HGPｺﾞｼｯｸE" panose="020B0900000000000000" pitchFamily="50" charset="-128"/>
                        </a:rPr>
                        <a:t>分コース</a:t>
                      </a:r>
                      <a:endParaRPr lang="ja-JP" sz="1050" b="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65652" marR="656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50" b="0" kern="100" dirty="0">
                          <a:solidFill>
                            <a:schemeClr val="tx1"/>
                          </a:solidFill>
                          <a:effectLst/>
                          <a:latin typeface="HGPｺﾞｼｯｸE" panose="020B0900000000000000" pitchFamily="50" charset="-128"/>
                          <a:ea typeface="HGPｺﾞｼｯｸE" panose="020B0900000000000000" pitchFamily="50" charset="-128"/>
                        </a:rPr>
                        <a:t>2,000</a:t>
                      </a:r>
                      <a:r>
                        <a:rPr lang="ja-JP" sz="1050" b="0" kern="100" dirty="0">
                          <a:solidFill>
                            <a:schemeClr val="tx1"/>
                          </a:solidFill>
                          <a:effectLst/>
                          <a:latin typeface="HGPｺﾞｼｯｸE" panose="020B0900000000000000" pitchFamily="50" charset="-128"/>
                          <a:ea typeface="HGPｺﾞｼｯｸE" panose="020B0900000000000000" pitchFamily="50" charset="-128"/>
                        </a:rPr>
                        <a:t>円</a:t>
                      </a:r>
                    </a:p>
                    <a:p>
                      <a:pPr algn="r"/>
                      <a:r>
                        <a:rPr lang="ja-JP" sz="1050" b="0" kern="100" dirty="0">
                          <a:solidFill>
                            <a:schemeClr val="tx1"/>
                          </a:solidFill>
                          <a:effectLst/>
                          <a:latin typeface="HGPｺﾞｼｯｸE" panose="020B0900000000000000" pitchFamily="50" charset="-128"/>
                          <a:ea typeface="HGPｺﾞｼｯｸE" panose="020B0900000000000000" pitchFamily="50" charset="-128"/>
                        </a:rPr>
                        <a:t>税込</a:t>
                      </a:r>
                      <a:r>
                        <a:rPr lang="en-US" sz="1050" b="0" kern="100" dirty="0">
                          <a:solidFill>
                            <a:schemeClr val="tx1"/>
                          </a:solidFill>
                          <a:effectLst/>
                          <a:latin typeface="HGPｺﾞｼｯｸE" panose="020B0900000000000000" pitchFamily="50" charset="-128"/>
                          <a:ea typeface="HGPｺﾞｼｯｸE" panose="020B0900000000000000" pitchFamily="50" charset="-128"/>
                        </a:rPr>
                        <a:t>2,200</a:t>
                      </a:r>
                      <a:r>
                        <a:rPr lang="ja-JP" sz="1050" b="0" kern="100" dirty="0">
                          <a:solidFill>
                            <a:schemeClr val="tx1"/>
                          </a:solidFill>
                          <a:effectLst/>
                          <a:latin typeface="HGPｺﾞｼｯｸE" panose="020B0900000000000000" pitchFamily="50" charset="-128"/>
                          <a:ea typeface="HGPｺﾞｼｯｸE" panose="020B0900000000000000" pitchFamily="50" charset="-128"/>
                        </a:rPr>
                        <a:t>円</a:t>
                      </a:r>
                      <a:endParaRPr lang="ja-JP" sz="1050" b="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65652" marR="6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50" b="0" kern="100" dirty="0">
                          <a:solidFill>
                            <a:schemeClr val="tx1"/>
                          </a:solidFill>
                          <a:effectLst/>
                          <a:latin typeface="HGPｺﾞｼｯｸM" panose="020B0600000000000000" pitchFamily="50" charset="-128"/>
                          <a:ea typeface="HGPｺﾞｼｯｸM" panose="020B0600000000000000" pitchFamily="50" charset="-128"/>
                        </a:rPr>
                        <a:t>足裏～膝上までの本格的なリフレクソロジー（反射療法）。むやみに痛くしませんので安心です。時間延長は</a:t>
                      </a:r>
                      <a:r>
                        <a:rPr lang="en-US" sz="1050" b="0" kern="100" dirty="0">
                          <a:solidFill>
                            <a:schemeClr val="tx1"/>
                          </a:solidFill>
                          <a:effectLst/>
                          <a:latin typeface="HGPｺﾞｼｯｸM" panose="020B0600000000000000" pitchFamily="50" charset="-128"/>
                          <a:ea typeface="HGPｺﾞｼｯｸM" panose="020B0600000000000000" pitchFamily="50" charset="-128"/>
                        </a:rPr>
                        <a:t>15</a:t>
                      </a:r>
                      <a:r>
                        <a:rPr lang="ja-JP" sz="1050" b="0" kern="100" dirty="0">
                          <a:solidFill>
                            <a:schemeClr val="tx1"/>
                          </a:solidFill>
                          <a:effectLst/>
                          <a:latin typeface="HGPｺﾞｼｯｸM" panose="020B0600000000000000" pitchFamily="50" charset="-128"/>
                          <a:ea typeface="HGPｺﾞｼｯｸM" panose="020B0600000000000000" pitchFamily="50" charset="-128"/>
                        </a:rPr>
                        <a:t>分</a:t>
                      </a:r>
                      <a:r>
                        <a:rPr lang="en-US" sz="1050" b="0" kern="100" dirty="0">
                          <a:solidFill>
                            <a:schemeClr val="tx1"/>
                          </a:solidFill>
                          <a:effectLst/>
                          <a:latin typeface="HGPｺﾞｼｯｸM" panose="020B0600000000000000" pitchFamily="50" charset="-128"/>
                          <a:ea typeface="HGPｺﾞｼｯｸM" panose="020B0600000000000000" pitchFamily="50" charset="-128"/>
                        </a:rPr>
                        <a:t>1,000</a:t>
                      </a:r>
                      <a:r>
                        <a:rPr lang="ja-JP" sz="1050" b="0" kern="100" dirty="0">
                          <a:solidFill>
                            <a:schemeClr val="tx1"/>
                          </a:solidFill>
                          <a:effectLst/>
                          <a:latin typeface="HGPｺﾞｼｯｸM" panose="020B0600000000000000" pitchFamily="50" charset="-128"/>
                          <a:ea typeface="HGPｺﾞｼｯｸM" panose="020B0600000000000000" pitchFamily="50" charset="-128"/>
                        </a:rPr>
                        <a:t>円</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65652" marR="6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8188247"/>
                  </a:ext>
                </a:extLst>
              </a:tr>
              <a:tr h="743082">
                <a:tc>
                  <a:txBody>
                    <a:bodyPr/>
                    <a:lstStyle/>
                    <a:p>
                      <a:pPr algn="just"/>
                      <a:r>
                        <a:rPr lang="ja-JP" sz="1050" b="0" kern="100" dirty="0">
                          <a:solidFill>
                            <a:schemeClr val="tx1"/>
                          </a:solidFill>
                          <a:effectLst/>
                          <a:latin typeface="HGPｺﾞｼｯｸE" panose="020B0900000000000000" pitchFamily="50" charset="-128"/>
                          <a:ea typeface="HGPｺﾞｼｯｸE" panose="020B0900000000000000" pitchFamily="50" charset="-128"/>
                        </a:rPr>
                        <a:t>部分コース</a:t>
                      </a:r>
                    </a:p>
                    <a:p>
                      <a:pPr algn="just"/>
                      <a:r>
                        <a:rPr lang="ja-JP" sz="1050" b="0" kern="100" dirty="0">
                          <a:solidFill>
                            <a:schemeClr val="tx1"/>
                          </a:solidFill>
                          <a:effectLst/>
                          <a:latin typeface="HGPｺﾞｼｯｸE" panose="020B0900000000000000" pitchFamily="50" charset="-128"/>
                          <a:ea typeface="HGPｺﾞｼｯｸE" panose="020B0900000000000000" pitchFamily="50" charset="-128"/>
                        </a:rPr>
                        <a:t>①手～肩</a:t>
                      </a:r>
                      <a:r>
                        <a:rPr lang="en-US" sz="1050" b="0" kern="100" dirty="0">
                          <a:solidFill>
                            <a:schemeClr val="tx1"/>
                          </a:solidFill>
                          <a:effectLst/>
                          <a:latin typeface="HGPｺﾞｼｯｸE" panose="020B0900000000000000" pitchFamily="50" charset="-128"/>
                          <a:ea typeface="HGPｺﾞｼｯｸE" panose="020B0900000000000000" pitchFamily="50" charset="-128"/>
                        </a:rPr>
                        <a:t>15</a:t>
                      </a:r>
                      <a:r>
                        <a:rPr lang="ja-JP" sz="1050" b="0" kern="100" dirty="0">
                          <a:solidFill>
                            <a:schemeClr val="tx1"/>
                          </a:solidFill>
                          <a:effectLst/>
                          <a:latin typeface="HGPｺﾞｼｯｸE" panose="020B0900000000000000" pitchFamily="50" charset="-128"/>
                          <a:ea typeface="HGPｺﾞｼｯｸE" panose="020B0900000000000000" pitchFamily="50" charset="-128"/>
                        </a:rPr>
                        <a:t>分 </a:t>
                      </a:r>
                    </a:p>
                    <a:p>
                      <a:pPr algn="just"/>
                      <a:r>
                        <a:rPr lang="zh-TW" sz="1050" b="0" kern="100" dirty="0">
                          <a:solidFill>
                            <a:schemeClr val="tx1"/>
                          </a:solidFill>
                          <a:effectLst/>
                          <a:latin typeface="HGPｺﾞｼｯｸE" panose="020B0900000000000000" pitchFamily="50" charset="-128"/>
                          <a:ea typeface="HGPｺﾞｼｯｸE" panose="020B0900000000000000" pitchFamily="50" charset="-128"/>
                        </a:rPr>
                        <a:t>②背中～腰</a:t>
                      </a:r>
                      <a:r>
                        <a:rPr lang="en-US" sz="1050" b="0" kern="100" dirty="0">
                          <a:solidFill>
                            <a:schemeClr val="tx1"/>
                          </a:solidFill>
                          <a:effectLst/>
                          <a:latin typeface="HGPｺﾞｼｯｸE" panose="020B0900000000000000" pitchFamily="50" charset="-128"/>
                          <a:ea typeface="HGPｺﾞｼｯｸE" panose="020B0900000000000000" pitchFamily="50" charset="-128"/>
                        </a:rPr>
                        <a:t>15</a:t>
                      </a:r>
                      <a:r>
                        <a:rPr lang="zh-TW" sz="1050" b="0" kern="100" dirty="0">
                          <a:solidFill>
                            <a:schemeClr val="tx1"/>
                          </a:solidFill>
                          <a:effectLst/>
                          <a:latin typeface="HGPｺﾞｼｯｸE" panose="020B0900000000000000" pitchFamily="50" charset="-128"/>
                          <a:ea typeface="HGPｺﾞｼｯｸE" panose="020B0900000000000000" pitchFamily="50" charset="-128"/>
                        </a:rPr>
                        <a:t>分</a:t>
                      </a:r>
                      <a:endParaRPr lang="ja-JP" sz="1050" b="0" kern="100" dirty="0">
                        <a:solidFill>
                          <a:schemeClr val="tx1"/>
                        </a:solidFill>
                        <a:effectLst/>
                        <a:latin typeface="HGPｺﾞｼｯｸE" panose="020B0900000000000000" pitchFamily="50" charset="-128"/>
                        <a:ea typeface="HGPｺﾞｼｯｸE" panose="020B0900000000000000" pitchFamily="50" charset="-128"/>
                      </a:endParaRPr>
                    </a:p>
                    <a:p>
                      <a:pPr algn="just"/>
                      <a:r>
                        <a:rPr lang="zh-TW" sz="1050" b="0" kern="100" dirty="0">
                          <a:solidFill>
                            <a:schemeClr val="tx1"/>
                          </a:solidFill>
                          <a:effectLst/>
                          <a:latin typeface="HGPｺﾞｼｯｸE" panose="020B0900000000000000" pitchFamily="50" charset="-128"/>
                          <a:ea typeface="HGPｺﾞｼｯｸE" panose="020B0900000000000000" pitchFamily="50" charset="-128"/>
                        </a:rPr>
                        <a:t>③頭～首</a:t>
                      </a:r>
                      <a:r>
                        <a:rPr lang="en-US" sz="1050" b="0" kern="100" dirty="0">
                          <a:solidFill>
                            <a:schemeClr val="tx1"/>
                          </a:solidFill>
                          <a:effectLst/>
                          <a:latin typeface="HGPｺﾞｼｯｸE" panose="020B0900000000000000" pitchFamily="50" charset="-128"/>
                          <a:ea typeface="HGPｺﾞｼｯｸE" panose="020B0900000000000000" pitchFamily="50" charset="-128"/>
                        </a:rPr>
                        <a:t>15</a:t>
                      </a:r>
                      <a:r>
                        <a:rPr lang="zh-TW" sz="1050" b="0" kern="100" dirty="0">
                          <a:solidFill>
                            <a:schemeClr val="tx1"/>
                          </a:solidFill>
                          <a:effectLst/>
                          <a:latin typeface="HGPｺﾞｼｯｸE" panose="020B0900000000000000" pitchFamily="50" charset="-128"/>
                          <a:ea typeface="HGPｺﾞｼｯｸE" panose="020B0900000000000000" pitchFamily="50" charset="-128"/>
                        </a:rPr>
                        <a:t>分</a:t>
                      </a:r>
                      <a:endParaRPr lang="ja-JP" sz="1050" b="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65652" marR="6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ja-JP" sz="1050" kern="100" dirty="0">
                          <a:solidFill>
                            <a:schemeClr val="tx1"/>
                          </a:solidFill>
                          <a:effectLst/>
                          <a:latin typeface="HGPｺﾞｼｯｸE" panose="020B0900000000000000" pitchFamily="50" charset="-128"/>
                          <a:ea typeface="HGPｺﾞｼｯｸE" panose="020B0900000000000000" pitchFamily="50" charset="-128"/>
                        </a:rPr>
                        <a:t>各</a:t>
                      </a:r>
                      <a:r>
                        <a:rPr lang="en-US" sz="1050" kern="100" dirty="0">
                          <a:solidFill>
                            <a:schemeClr val="tx1"/>
                          </a:solidFill>
                          <a:effectLst/>
                          <a:latin typeface="HGPｺﾞｼｯｸE" panose="020B0900000000000000" pitchFamily="50" charset="-128"/>
                          <a:ea typeface="HGPｺﾞｼｯｸE" panose="020B0900000000000000" pitchFamily="50" charset="-128"/>
                        </a:rPr>
                        <a:t> 1,000</a:t>
                      </a:r>
                      <a:r>
                        <a:rPr lang="ja-JP" sz="1050" kern="100" dirty="0">
                          <a:solidFill>
                            <a:schemeClr val="tx1"/>
                          </a:solidFill>
                          <a:effectLst/>
                          <a:latin typeface="HGPｺﾞｼｯｸE" panose="020B0900000000000000" pitchFamily="50" charset="-128"/>
                          <a:ea typeface="HGPｺﾞｼｯｸE" panose="020B0900000000000000" pitchFamily="50" charset="-128"/>
                        </a:rPr>
                        <a:t>円</a:t>
                      </a:r>
                    </a:p>
                    <a:p>
                      <a:pPr algn="r"/>
                      <a:r>
                        <a:rPr lang="ja-JP" sz="1050" kern="100" dirty="0">
                          <a:solidFill>
                            <a:schemeClr val="tx1"/>
                          </a:solidFill>
                          <a:effectLst/>
                          <a:latin typeface="HGPｺﾞｼｯｸE" panose="020B0900000000000000" pitchFamily="50" charset="-128"/>
                          <a:ea typeface="HGPｺﾞｼｯｸE" panose="020B0900000000000000" pitchFamily="50" charset="-128"/>
                        </a:rPr>
                        <a:t>税込</a:t>
                      </a:r>
                      <a:r>
                        <a:rPr lang="en-US" sz="1050" kern="100" dirty="0">
                          <a:solidFill>
                            <a:schemeClr val="tx1"/>
                          </a:solidFill>
                          <a:effectLst/>
                          <a:latin typeface="HGPｺﾞｼｯｸE" panose="020B0900000000000000" pitchFamily="50" charset="-128"/>
                          <a:ea typeface="HGPｺﾞｼｯｸE" panose="020B0900000000000000" pitchFamily="50" charset="-128"/>
                        </a:rPr>
                        <a:t>1,100</a:t>
                      </a:r>
                      <a:r>
                        <a:rPr lang="ja-JP" sz="1050" kern="100" dirty="0">
                          <a:solidFill>
                            <a:schemeClr val="tx1"/>
                          </a:solidFill>
                          <a:effectLst/>
                          <a:latin typeface="HGPｺﾞｼｯｸE" panose="020B0900000000000000" pitchFamily="50" charset="-128"/>
                          <a:ea typeface="HGPｺﾞｼｯｸE" panose="020B0900000000000000" pitchFamily="50" charset="-128"/>
                        </a:rPr>
                        <a:t>円</a:t>
                      </a:r>
                      <a:endParaRPr lang="ja-JP" sz="105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65652" marR="656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50" b="0" kern="100" dirty="0">
                          <a:solidFill>
                            <a:schemeClr val="tx1"/>
                          </a:solidFill>
                          <a:effectLst/>
                          <a:latin typeface="HGPｺﾞｼｯｸM" panose="020B0600000000000000" pitchFamily="50" charset="-128"/>
                          <a:ea typeface="HGPｺﾞｼｯｸM" panose="020B0600000000000000" pitchFamily="50" charset="-128"/>
                        </a:rPr>
                        <a:t>①腱鞘炎や手の使いすぎに効果的②腰痛、坐骨神経痛、全身の疲れに。骨盤のゆがみがあればその場で矯正します。③首周りのオイルマッサージは即効性抜群です。肩こり、頭痛、目の疲れにも効果的。組み合わせ自由。</a:t>
                      </a:r>
                    </a:p>
                    <a:p>
                      <a:pPr algn="just"/>
                      <a:r>
                        <a:rPr lang="ja-JP" sz="1050" b="0" kern="100" dirty="0">
                          <a:solidFill>
                            <a:schemeClr val="tx1"/>
                          </a:solidFill>
                          <a:effectLst/>
                          <a:latin typeface="HGPｺﾞｼｯｸM" panose="020B0600000000000000" pitchFamily="50" charset="-128"/>
                          <a:ea typeface="HGPｺﾞｼｯｸM" panose="020B0600000000000000" pitchFamily="50" charset="-128"/>
                        </a:rPr>
                        <a:t>時間延長は</a:t>
                      </a:r>
                      <a:r>
                        <a:rPr lang="en-US" sz="1050" b="0" kern="100" dirty="0">
                          <a:solidFill>
                            <a:schemeClr val="tx1"/>
                          </a:solidFill>
                          <a:effectLst/>
                          <a:latin typeface="HGPｺﾞｼｯｸM" panose="020B0600000000000000" pitchFamily="50" charset="-128"/>
                          <a:ea typeface="HGPｺﾞｼｯｸM" panose="020B0600000000000000" pitchFamily="50" charset="-128"/>
                        </a:rPr>
                        <a:t>15</a:t>
                      </a:r>
                      <a:r>
                        <a:rPr lang="ja-JP" sz="1050" b="0" kern="100" dirty="0">
                          <a:solidFill>
                            <a:schemeClr val="tx1"/>
                          </a:solidFill>
                          <a:effectLst/>
                          <a:latin typeface="HGPｺﾞｼｯｸM" panose="020B0600000000000000" pitchFamily="50" charset="-128"/>
                          <a:ea typeface="HGPｺﾞｼｯｸM" panose="020B0600000000000000" pitchFamily="50" charset="-128"/>
                        </a:rPr>
                        <a:t>分</a:t>
                      </a:r>
                      <a:r>
                        <a:rPr lang="en-US" sz="1050" b="0" kern="100" dirty="0">
                          <a:solidFill>
                            <a:schemeClr val="tx1"/>
                          </a:solidFill>
                          <a:effectLst/>
                          <a:latin typeface="HGPｺﾞｼｯｸM" panose="020B0600000000000000" pitchFamily="50" charset="-128"/>
                          <a:ea typeface="HGPｺﾞｼｯｸM" panose="020B0600000000000000" pitchFamily="50" charset="-128"/>
                        </a:rPr>
                        <a:t>1,000</a:t>
                      </a:r>
                      <a:r>
                        <a:rPr lang="ja-JP" sz="1050" b="0" kern="100" dirty="0">
                          <a:solidFill>
                            <a:schemeClr val="tx1"/>
                          </a:solidFill>
                          <a:effectLst/>
                          <a:latin typeface="HGPｺﾞｼｯｸM" panose="020B0600000000000000" pitchFamily="50" charset="-128"/>
                          <a:ea typeface="HGPｺﾞｼｯｸM" panose="020B0600000000000000" pitchFamily="50" charset="-128"/>
                        </a:rPr>
                        <a:t>円。</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65652" marR="6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8686833"/>
                  </a:ext>
                </a:extLst>
              </a:tr>
              <a:tr h="367462">
                <a:tc>
                  <a:txBody>
                    <a:bodyPr/>
                    <a:lstStyle/>
                    <a:p>
                      <a:pPr algn="just"/>
                      <a:r>
                        <a:rPr lang="ja-JP" sz="1050" b="0" kern="100" dirty="0">
                          <a:solidFill>
                            <a:schemeClr val="tx1"/>
                          </a:solidFill>
                          <a:effectLst/>
                          <a:latin typeface="HGPｺﾞｼｯｸE" panose="020B0900000000000000" pitchFamily="50" charset="-128"/>
                          <a:ea typeface="HGPｺﾞｼｯｸE" panose="020B0900000000000000" pitchFamily="50" charset="-128"/>
                        </a:rPr>
                        <a:t>全身フルコース</a:t>
                      </a:r>
                      <a:endParaRPr lang="en-US" altLang="ja-JP" sz="1050" b="0" kern="100" dirty="0">
                        <a:solidFill>
                          <a:schemeClr val="tx1"/>
                        </a:solidFill>
                        <a:effectLst/>
                        <a:latin typeface="HGPｺﾞｼｯｸE" panose="020B0900000000000000" pitchFamily="50" charset="-128"/>
                        <a:ea typeface="HGPｺﾞｼｯｸE" panose="020B0900000000000000" pitchFamily="50" charset="-128"/>
                      </a:endParaRPr>
                    </a:p>
                    <a:p>
                      <a:pPr algn="just"/>
                      <a:r>
                        <a:rPr lang="en-US" sz="1050" b="0" kern="100" dirty="0">
                          <a:solidFill>
                            <a:schemeClr val="tx1"/>
                          </a:solidFill>
                          <a:effectLst/>
                          <a:latin typeface="HGPｺﾞｼｯｸE" panose="020B0900000000000000" pitchFamily="50" charset="-128"/>
                          <a:ea typeface="HGPｺﾞｼｯｸE" panose="020B0900000000000000" pitchFamily="50" charset="-128"/>
                        </a:rPr>
                        <a:t>(75</a:t>
                      </a:r>
                      <a:r>
                        <a:rPr lang="ja-JP" sz="1050" b="0" kern="100" dirty="0">
                          <a:solidFill>
                            <a:schemeClr val="tx1"/>
                          </a:solidFill>
                          <a:effectLst/>
                          <a:latin typeface="HGPｺﾞｼｯｸE" panose="020B0900000000000000" pitchFamily="50" charset="-128"/>
                          <a:ea typeface="HGPｺﾞｼｯｸE" panose="020B0900000000000000" pitchFamily="50" charset="-128"/>
                        </a:rPr>
                        <a:t>分</a:t>
                      </a:r>
                      <a:r>
                        <a:rPr lang="en-US" sz="1050" b="0" kern="100" dirty="0">
                          <a:solidFill>
                            <a:schemeClr val="tx1"/>
                          </a:solidFill>
                          <a:effectLst/>
                          <a:latin typeface="HGPｺﾞｼｯｸE" panose="020B0900000000000000" pitchFamily="50" charset="-128"/>
                          <a:ea typeface="HGPｺﾞｼｯｸE" panose="020B0900000000000000" pitchFamily="50" charset="-128"/>
                        </a:rPr>
                        <a:t>)</a:t>
                      </a:r>
                      <a:endParaRPr lang="ja-JP" sz="1050" b="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65652" marR="6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50" kern="100" dirty="0">
                          <a:solidFill>
                            <a:schemeClr val="tx1"/>
                          </a:solidFill>
                          <a:effectLst/>
                          <a:latin typeface="HGPｺﾞｼｯｸE" panose="020B0900000000000000" pitchFamily="50" charset="-128"/>
                          <a:ea typeface="HGPｺﾞｼｯｸE" panose="020B0900000000000000" pitchFamily="50" charset="-128"/>
                        </a:rPr>
                        <a:t>4,500</a:t>
                      </a:r>
                      <a:r>
                        <a:rPr lang="ja-JP" sz="1050" kern="100" dirty="0">
                          <a:solidFill>
                            <a:schemeClr val="tx1"/>
                          </a:solidFill>
                          <a:effectLst/>
                          <a:latin typeface="HGPｺﾞｼｯｸE" panose="020B0900000000000000" pitchFamily="50" charset="-128"/>
                          <a:ea typeface="HGPｺﾞｼｯｸE" panose="020B0900000000000000" pitchFamily="50" charset="-128"/>
                        </a:rPr>
                        <a:t>円</a:t>
                      </a:r>
                    </a:p>
                    <a:p>
                      <a:pPr algn="r"/>
                      <a:r>
                        <a:rPr lang="ja-JP" sz="1050" kern="100" dirty="0">
                          <a:solidFill>
                            <a:schemeClr val="tx1"/>
                          </a:solidFill>
                          <a:effectLst/>
                          <a:latin typeface="HGPｺﾞｼｯｸE" panose="020B0900000000000000" pitchFamily="50" charset="-128"/>
                          <a:ea typeface="HGPｺﾞｼｯｸE" panose="020B0900000000000000" pitchFamily="50" charset="-128"/>
                        </a:rPr>
                        <a:t>税込</a:t>
                      </a:r>
                      <a:r>
                        <a:rPr lang="en-US" sz="1050" kern="100" dirty="0">
                          <a:solidFill>
                            <a:schemeClr val="tx1"/>
                          </a:solidFill>
                          <a:effectLst/>
                          <a:latin typeface="HGPｺﾞｼｯｸE" panose="020B0900000000000000" pitchFamily="50" charset="-128"/>
                          <a:ea typeface="HGPｺﾞｼｯｸE" panose="020B0900000000000000" pitchFamily="50" charset="-128"/>
                        </a:rPr>
                        <a:t>4,950</a:t>
                      </a:r>
                      <a:r>
                        <a:rPr lang="ja-JP" sz="1050" kern="100" dirty="0">
                          <a:solidFill>
                            <a:schemeClr val="tx1"/>
                          </a:solidFill>
                          <a:effectLst/>
                          <a:latin typeface="HGPｺﾞｼｯｸE" panose="020B0900000000000000" pitchFamily="50" charset="-128"/>
                          <a:ea typeface="HGPｺﾞｼｯｸE" panose="020B0900000000000000" pitchFamily="50" charset="-128"/>
                        </a:rPr>
                        <a:t>円</a:t>
                      </a:r>
                      <a:endParaRPr lang="ja-JP" sz="105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65652" marR="656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50" b="0" kern="100" dirty="0">
                          <a:solidFill>
                            <a:schemeClr val="tx1"/>
                          </a:solidFill>
                          <a:effectLst/>
                          <a:latin typeface="HGPｺﾞｼｯｸM" panose="020B0600000000000000" pitchFamily="50" charset="-128"/>
                          <a:ea typeface="HGPｺﾞｼｯｸM" panose="020B0600000000000000" pitchFamily="50" charset="-128"/>
                        </a:rPr>
                        <a:t>足湯＋足</a:t>
                      </a:r>
                      <a:r>
                        <a:rPr lang="en-US" sz="1050" b="0" kern="100" dirty="0">
                          <a:solidFill>
                            <a:schemeClr val="tx1"/>
                          </a:solidFill>
                          <a:effectLst/>
                          <a:latin typeface="HGPｺﾞｼｯｸM" panose="020B0600000000000000" pitchFamily="50" charset="-128"/>
                          <a:ea typeface="HGPｺﾞｼｯｸM" panose="020B0600000000000000" pitchFamily="50" charset="-128"/>
                        </a:rPr>
                        <a:t>30</a:t>
                      </a:r>
                      <a:r>
                        <a:rPr lang="ja-JP" sz="1050" b="0" kern="100" dirty="0">
                          <a:solidFill>
                            <a:schemeClr val="tx1"/>
                          </a:solidFill>
                          <a:effectLst/>
                          <a:latin typeface="HGPｺﾞｼｯｸM" panose="020B0600000000000000" pitchFamily="50" charset="-128"/>
                          <a:ea typeface="HGPｺﾞｼｯｸM" panose="020B0600000000000000" pitchFamily="50" charset="-128"/>
                        </a:rPr>
                        <a:t>分＋部分コース（①＋②＋③）　</a:t>
                      </a:r>
                      <a:r>
                        <a:rPr lang="en-US" sz="1050" b="0" kern="100" dirty="0">
                          <a:solidFill>
                            <a:schemeClr val="tx1"/>
                          </a:solidFill>
                          <a:effectLst/>
                          <a:latin typeface="HGPｺﾞｼｯｸM" panose="020B0600000000000000" pitchFamily="50" charset="-128"/>
                          <a:ea typeface="HGPｺﾞｼｯｸM" panose="020B0600000000000000" pitchFamily="50" charset="-128"/>
                        </a:rPr>
                        <a:t>5,300</a:t>
                      </a:r>
                      <a:r>
                        <a:rPr lang="ja-JP" sz="1050" b="0" kern="100" dirty="0">
                          <a:solidFill>
                            <a:schemeClr val="tx1"/>
                          </a:solidFill>
                          <a:effectLst/>
                          <a:latin typeface="HGPｺﾞｼｯｸM" panose="020B0600000000000000" pitchFamily="50" charset="-128"/>
                          <a:ea typeface="HGPｺﾞｼｯｸM" panose="020B0600000000000000" pitchFamily="50" charset="-128"/>
                        </a:rPr>
                        <a:t>円のところ</a:t>
                      </a:r>
                      <a:r>
                        <a:rPr lang="en-US" sz="1050" b="0" kern="100" dirty="0">
                          <a:solidFill>
                            <a:schemeClr val="tx1"/>
                          </a:solidFill>
                          <a:effectLst/>
                          <a:latin typeface="HGPｺﾞｼｯｸM" panose="020B0600000000000000" pitchFamily="50" charset="-128"/>
                          <a:ea typeface="HGPｺﾞｼｯｸM" panose="020B0600000000000000" pitchFamily="50" charset="-128"/>
                        </a:rPr>
                        <a:t>800</a:t>
                      </a:r>
                      <a:r>
                        <a:rPr lang="ja-JP" sz="1050" b="0" kern="100" dirty="0">
                          <a:solidFill>
                            <a:schemeClr val="tx1"/>
                          </a:solidFill>
                          <a:effectLst/>
                          <a:latin typeface="HGPｺﾞｼｯｸM" panose="020B0600000000000000" pitchFamily="50" charset="-128"/>
                          <a:ea typeface="HGPｺﾞｼｯｸM" panose="020B0600000000000000" pitchFamily="50" charset="-128"/>
                        </a:rPr>
                        <a:t>円お得！極楽ですよ！背中～腰で骨盤矯正もやります。</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65652" marR="6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32218"/>
                  </a:ext>
                </a:extLst>
              </a:tr>
              <a:tr h="367462">
                <a:tc>
                  <a:txBody>
                    <a:bodyPr/>
                    <a:lstStyle/>
                    <a:p>
                      <a:pPr algn="just"/>
                      <a:r>
                        <a:rPr lang="ja-JP" sz="1050" b="0" kern="100" dirty="0">
                          <a:solidFill>
                            <a:schemeClr val="tx1"/>
                          </a:solidFill>
                          <a:effectLst/>
                          <a:latin typeface="HGPｺﾞｼｯｸE" panose="020B0900000000000000" pitchFamily="50" charset="-128"/>
                          <a:ea typeface="HGPｺﾞｼｯｸE" panose="020B0900000000000000" pitchFamily="50" charset="-128"/>
                        </a:rPr>
                        <a:t>ゆったりコース</a:t>
                      </a:r>
                    </a:p>
                    <a:p>
                      <a:pPr algn="just"/>
                      <a:r>
                        <a:rPr lang="en-US" sz="1050" b="0" kern="100" dirty="0">
                          <a:solidFill>
                            <a:schemeClr val="tx1"/>
                          </a:solidFill>
                          <a:effectLst/>
                          <a:latin typeface="HGPｺﾞｼｯｸE" panose="020B0900000000000000" pitchFamily="50" charset="-128"/>
                          <a:ea typeface="HGPｺﾞｼｯｸE" panose="020B0900000000000000" pitchFamily="50" charset="-128"/>
                        </a:rPr>
                        <a:t>(60</a:t>
                      </a:r>
                      <a:r>
                        <a:rPr lang="ja-JP" sz="1050" b="0" kern="100" dirty="0">
                          <a:solidFill>
                            <a:schemeClr val="tx1"/>
                          </a:solidFill>
                          <a:effectLst/>
                          <a:latin typeface="HGPｺﾞｼｯｸE" panose="020B0900000000000000" pitchFamily="50" charset="-128"/>
                          <a:ea typeface="HGPｺﾞｼｯｸE" panose="020B0900000000000000" pitchFamily="50" charset="-128"/>
                        </a:rPr>
                        <a:t>分</a:t>
                      </a:r>
                      <a:r>
                        <a:rPr lang="en-US" sz="1050" b="0" kern="100" dirty="0">
                          <a:solidFill>
                            <a:schemeClr val="tx1"/>
                          </a:solidFill>
                          <a:effectLst/>
                          <a:latin typeface="HGPｺﾞｼｯｸE" panose="020B0900000000000000" pitchFamily="50" charset="-128"/>
                          <a:ea typeface="HGPｺﾞｼｯｸE" panose="020B0900000000000000" pitchFamily="50" charset="-128"/>
                        </a:rPr>
                        <a:t>)</a:t>
                      </a:r>
                      <a:endParaRPr lang="ja-JP" sz="1050" b="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65652" marR="6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50" kern="100" dirty="0">
                          <a:solidFill>
                            <a:schemeClr val="tx1"/>
                          </a:solidFill>
                          <a:effectLst/>
                          <a:latin typeface="HGPｺﾞｼｯｸE" panose="020B0900000000000000" pitchFamily="50" charset="-128"/>
                          <a:ea typeface="HGPｺﾞｼｯｸE" panose="020B0900000000000000" pitchFamily="50" charset="-128"/>
                        </a:rPr>
                        <a:t>3,500</a:t>
                      </a:r>
                      <a:r>
                        <a:rPr lang="ja-JP" sz="1050" kern="100" dirty="0">
                          <a:solidFill>
                            <a:schemeClr val="tx1"/>
                          </a:solidFill>
                          <a:effectLst/>
                          <a:latin typeface="HGPｺﾞｼｯｸE" panose="020B0900000000000000" pitchFamily="50" charset="-128"/>
                          <a:ea typeface="HGPｺﾞｼｯｸE" panose="020B0900000000000000" pitchFamily="50" charset="-128"/>
                        </a:rPr>
                        <a:t>円</a:t>
                      </a:r>
                    </a:p>
                    <a:p>
                      <a:pPr algn="r"/>
                      <a:r>
                        <a:rPr lang="ja-JP" sz="1050" kern="100" dirty="0">
                          <a:solidFill>
                            <a:schemeClr val="tx1"/>
                          </a:solidFill>
                          <a:effectLst/>
                          <a:latin typeface="HGPｺﾞｼｯｸE" panose="020B0900000000000000" pitchFamily="50" charset="-128"/>
                          <a:ea typeface="HGPｺﾞｼｯｸE" panose="020B0900000000000000" pitchFamily="50" charset="-128"/>
                        </a:rPr>
                        <a:t>税込</a:t>
                      </a:r>
                      <a:r>
                        <a:rPr lang="en-US" sz="1050" kern="100" dirty="0">
                          <a:solidFill>
                            <a:schemeClr val="tx1"/>
                          </a:solidFill>
                          <a:effectLst/>
                          <a:latin typeface="HGPｺﾞｼｯｸE" panose="020B0900000000000000" pitchFamily="50" charset="-128"/>
                          <a:ea typeface="HGPｺﾞｼｯｸE" panose="020B0900000000000000" pitchFamily="50" charset="-128"/>
                        </a:rPr>
                        <a:t>3,850</a:t>
                      </a:r>
                      <a:r>
                        <a:rPr lang="ja-JP" sz="1050" kern="100" dirty="0">
                          <a:solidFill>
                            <a:schemeClr val="tx1"/>
                          </a:solidFill>
                          <a:effectLst/>
                          <a:latin typeface="HGPｺﾞｼｯｸE" panose="020B0900000000000000" pitchFamily="50" charset="-128"/>
                          <a:ea typeface="HGPｺﾞｼｯｸE" panose="020B0900000000000000" pitchFamily="50" charset="-128"/>
                        </a:rPr>
                        <a:t>円</a:t>
                      </a:r>
                      <a:endParaRPr lang="ja-JP" sz="105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65652" marR="656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50" b="0" kern="100">
                          <a:solidFill>
                            <a:schemeClr val="tx1"/>
                          </a:solidFill>
                          <a:effectLst/>
                          <a:latin typeface="HGPｺﾞｼｯｸM" panose="020B0600000000000000" pitchFamily="50" charset="-128"/>
                          <a:ea typeface="HGPｺﾞｼｯｸM" panose="020B0600000000000000" pitchFamily="50" charset="-128"/>
                        </a:rPr>
                        <a:t>足湯＋足</a:t>
                      </a:r>
                      <a:r>
                        <a:rPr lang="en-US" sz="1050" b="0" kern="100">
                          <a:solidFill>
                            <a:schemeClr val="tx1"/>
                          </a:solidFill>
                          <a:effectLst/>
                          <a:latin typeface="HGPｺﾞｼｯｸM" panose="020B0600000000000000" pitchFamily="50" charset="-128"/>
                          <a:ea typeface="HGPｺﾞｼｯｸM" panose="020B0600000000000000" pitchFamily="50" charset="-128"/>
                        </a:rPr>
                        <a:t>30</a:t>
                      </a:r>
                      <a:r>
                        <a:rPr lang="ja-JP" sz="1050" b="0" kern="100">
                          <a:solidFill>
                            <a:schemeClr val="tx1"/>
                          </a:solidFill>
                          <a:effectLst/>
                          <a:latin typeface="HGPｺﾞｼｯｸM" panose="020B0600000000000000" pitchFamily="50" charset="-128"/>
                          <a:ea typeface="HGPｺﾞｼｯｸM" panose="020B0600000000000000" pitchFamily="50" charset="-128"/>
                        </a:rPr>
                        <a:t>分＋部分コース（①～③の中から２つ）</a:t>
                      </a:r>
                      <a:r>
                        <a:rPr lang="en-US" sz="1050" b="0" kern="100">
                          <a:solidFill>
                            <a:schemeClr val="tx1"/>
                          </a:solidFill>
                          <a:effectLst/>
                          <a:latin typeface="HGPｺﾞｼｯｸM" panose="020B0600000000000000" pitchFamily="50" charset="-128"/>
                          <a:ea typeface="HGPｺﾞｼｯｸM" panose="020B0600000000000000" pitchFamily="50" charset="-128"/>
                        </a:rPr>
                        <a:t>4,300</a:t>
                      </a:r>
                      <a:r>
                        <a:rPr lang="ja-JP" sz="1050" b="0" kern="100">
                          <a:solidFill>
                            <a:schemeClr val="tx1"/>
                          </a:solidFill>
                          <a:effectLst/>
                          <a:latin typeface="HGPｺﾞｼｯｸM" panose="020B0600000000000000" pitchFamily="50" charset="-128"/>
                          <a:ea typeface="HGPｺﾞｼｯｸM" panose="020B0600000000000000" pitchFamily="50" charset="-128"/>
                        </a:rPr>
                        <a:t>円のところ</a:t>
                      </a:r>
                    </a:p>
                    <a:p>
                      <a:pPr algn="just"/>
                      <a:r>
                        <a:rPr lang="en-US" sz="1050" b="0" kern="100">
                          <a:solidFill>
                            <a:schemeClr val="tx1"/>
                          </a:solidFill>
                          <a:effectLst/>
                          <a:latin typeface="HGPｺﾞｼｯｸM" panose="020B0600000000000000" pitchFamily="50" charset="-128"/>
                          <a:ea typeface="HGPｺﾞｼｯｸM" panose="020B0600000000000000" pitchFamily="50" charset="-128"/>
                        </a:rPr>
                        <a:t>800</a:t>
                      </a:r>
                      <a:r>
                        <a:rPr lang="ja-JP" sz="1050" b="0" kern="100">
                          <a:solidFill>
                            <a:schemeClr val="tx1"/>
                          </a:solidFill>
                          <a:effectLst/>
                          <a:latin typeface="HGPｺﾞｼｯｸM" panose="020B0600000000000000" pitchFamily="50" charset="-128"/>
                          <a:ea typeface="HGPｺﾞｼｯｸM" panose="020B0600000000000000" pitchFamily="50" charset="-128"/>
                        </a:rPr>
                        <a:t>円お得！背中～腰で骨盤矯正もやります。</a:t>
                      </a:r>
                      <a:endParaRPr lang="ja-JP" sz="1050" b="0" kern="100">
                        <a:solidFill>
                          <a:schemeClr val="tx1"/>
                        </a:solidFill>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65652" marR="6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1544551"/>
                  </a:ext>
                </a:extLst>
              </a:tr>
              <a:tr h="367462">
                <a:tc>
                  <a:txBody>
                    <a:bodyPr/>
                    <a:lstStyle/>
                    <a:p>
                      <a:pPr algn="just"/>
                      <a:r>
                        <a:rPr lang="ja-JP" sz="1050" b="0" kern="100" dirty="0">
                          <a:solidFill>
                            <a:schemeClr val="tx1"/>
                          </a:solidFill>
                          <a:effectLst/>
                          <a:latin typeface="HGPｺﾞｼｯｸE" panose="020B0900000000000000" pitchFamily="50" charset="-128"/>
                          <a:ea typeface="HGPｺﾞｼｯｸE" panose="020B0900000000000000" pitchFamily="50" charset="-128"/>
                        </a:rPr>
                        <a:t>骨盤矯正コース</a:t>
                      </a:r>
                      <a:endParaRPr lang="en-US" altLang="ja-JP" sz="1050" b="0" kern="100" dirty="0">
                        <a:solidFill>
                          <a:schemeClr val="tx1"/>
                        </a:solidFill>
                        <a:effectLst/>
                        <a:latin typeface="HGPｺﾞｼｯｸE" panose="020B0900000000000000" pitchFamily="50" charset="-128"/>
                        <a:ea typeface="HGPｺﾞｼｯｸE" panose="020B0900000000000000" pitchFamily="50" charset="-128"/>
                      </a:endParaRPr>
                    </a:p>
                    <a:p>
                      <a:pPr algn="just"/>
                      <a:r>
                        <a:rPr lang="en-US" sz="1050" b="0" kern="100" dirty="0">
                          <a:solidFill>
                            <a:schemeClr val="tx1"/>
                          </a:solidFill>
                          <a:effectLst/>
                          <a:latin typeface="HGPｺﾞｼｯｸE" panose="020B0900000000000000" pitchFamily="50" charset="-128"/>
                          <a:ea typeface="HGPｺﾞｼｯｸE" panose="020B0900000000000000" pitchFamily="50" charset="-128"/>
                        </a:rPr>
                        <a:t>(60</a:t>
                      </a:r>
                      <a:r>
                        <a:rPr lang="ja-JP" sz="1050" b="0" kern="100" dirty="0">
                          <a:solidFill>
                            <a:schemeClr val="tx1"/>
                          </a:solidFill>
                          <a:effectLst/>
                          <a:latin typeface="HGPｺﾞｼｯｸE" panose="020B0900000000000000" pitchFamily="50" charset="-128"/>
                          <a:ea typeface="HGPｺﾞｼｯｸE" panose="020B0900000000000000" pitchFamily="50" charset="-128"/>
                        </a:rPr>
                        <a:t>分</a:t>
                      </a:r>
                      <a:r>
                        <a:rPr lang="en-US" sz="1050" b="0" kern="100" dirty="0">
                          <a:solidFill>
                            <a:schemeClr val="tx1"/>
                          </a:solidFill>
                          <a:effectLst/>
                          <a:latin typeface="HGPｺﾞｼｯｸE" panose="020B0900000000000000" pitchFamily="50" charset="-128"/>
                          <a:ea typeface="HGPｺﾞｼｯｸE" panose="020B0900000000000000" pitchFamily="50" charset="-128"/>
                        </a:rPr>
                        <a:t>)</a:t>
                      </a:r>
                      <a:endParaRPr lang="ja-JP" sz="1050" b="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65652" marR="6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50" kern="100" dirty="0">
                          <a:solidFill>
                            <a:schemeClr val="tx1"/>
                          </a:solidFill>
                          <a:effectLst/>
                          <a:latin typeface="HGPｺﾞｼｯｸE" panose="020B0900000000000000" pitchFamily="50" charset="-128"/>
                          <a:ea typeface="HGPｺﾞｼｯｸE" panose="020B0900000000000000" pitchFamily="50" charset="-128"/>
                        </a:rPr>
                        <a:t>3,000</a:t>
                      </a:r>
                      <a:r>
                        <a:rPr lang="ja-JP" sz="1050" kern="100" dirty="0">
                          <a:solidFill>
                            <a:schemeClr val="tx1"/>
                          </a:solidFill>
                          <a:effectLst/>
                          <a:latin typeface="HGPｺﾞｼｯｸE" panose="020B0900000000000000" pitchFamily="50" charset="-128"/>
                          <a:ea typeface="HGPｺﾞｼｯｸE" panose="020B0900000000000000" pitchFamily="50" charset="-128"/>
                        </a:rPr>
                        <a:t>円</a:t>
                      </a:r>
                    </a:p>
                    <a:p>
                      <a:pPr algn="r"/>
                      <a:r>
                        <a:rPr lang="ja-JP" sz="1050" kern="100" dirty="0">
                          <a:solidFill>
                            <a:schemeClr val="tx1"/>
                          </a:solidFill>
                          <a:effectLst/>
                          <a:latin typeface="HGPｺﾞｼｯｸE" panose="020B0900000000000000" pitchFamily="50" charset="-128"/>
                          <a:ea typeface="HGPｺﾞｼｯｸE" panose="020B0900000000000000" pitchFamily="50" charset="-128"/>
                        </a:rPr>
                        <a:t>税込</a:t>
                      </a:r>
                      <a:r>
                        <a:rPr lang="en-US" sz="1050" kern="100" dirty="0">
                          <a:solidFill>
                            <a:schemeClr val="tx1"/>
                          </a:solidFill>
                          <a:effectLst/>
                          <a:latin typeface="HGPｺﾞｼｯｸE" panose="020B0900000000000000" pitchFamily="50" charset="-128"/>
                          <a:ea typeface="HGPｺﾞｼｯｸE" panose="020B0900000000000000" pitchFamily="50" charset="-128"/>
                        </a:rPr>
                        <a:t>3,300</a:t>
                      </a:r>
                      <a:r>
                        <a:rPr lang="ja-JP" sz="1050" kern="100" dirty="0">
                          <a:solidFill>
                            <a:schemeClr val="tx1"/>
                          </a:solidFill>
                          <a:effectLst/>
                          <a:latin typeface="HGPｺﾞｼｯｸE" panose="020B0900000000000000" pitchFamily="50" charset="-128"/>
                          <a:ea typeface="HGPｺﾞｼｯｸE" panose="020B0900000000000000" pitchFamily="50" charset="-128"/>
                        </a:rPr>
                        <a:t>円</a:t>
                      </a:r>
                      <a:endParaRPr lang="ja-JP" sz="105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65652" marR="656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50" b="0" kern="100" dirty="0">
                          <a:solidFill>
                            <a:schemeClr val="tx1"/>
                          </a:solidFill>
                          <a:effectLst/>
                          <a:latin typeface="HGPｺﾞｼｯｸM" panose="020B0600000000000000" pitchFamily="50" charset="-128"/>
                          <a:ea typeface="HGPｺﾞｼｯｸM" panose="020B0600000000000000" pitchFamily="50" charset="-128"/>
                        </a:rPr>
                        <a:t>足湯＋足</a:t>
                      </a:r>
                      <a:r>
                        <a:rPr lang="en-US" sz="1050" b="0" kern="100" dirty="0">
                          <a:solidFill>
                            <a:schemeClr val="tx1"/>
                          </a:solidFill>
                          <a:effectLst/>
                          <a:latin typeface="HGPｺﾞｼｯｸM" panose="020B0600000000000000" pitchFamily="50" charset="-128"/>
                          <a:ea typeface="HGPｺﾞｼｯｸM" panose="020B0600000000000000" pitchFamily="50" charset="-128"/>
                        </a:rPr>
                        <a:t>30</a:t>
                      </a:r>
                      <a:r>
                        <a:rPr lang="ja-JP" sz="1050" b="0" kern="100" dirty="0">
                          <a:solidFill>
                            <a:schemeClr val="tx1"/>
                          </a:solidFill>
                          <a:effectLst/>
                          <a:latin typeface="HGPｺﾞｼｯｸM" panose="020B0600000000000000" pitchFamily="50" charset="-128"/>
                          <a:ea typeface="HGPｺﾞｼｯｸM" panose="020B0600000000000000" pitchFamily="50" charset="-128"/>
                        </a:rPr>
                        <a:t>分＋②背中～腰　　</a:t>
                      </a:r>
                      <a:r>
                        <a:rPr lang="en-US" sz="1050" b="0" kern="100" dirty="0">
                          <a:solidFill>
                            <a:schemeClr val="tx1"/>
                          </a:solidFill>
                          <a:effectLst/>
                          <a:latin typeface="HGPｺﾞｼｯｸM" panose="020B0600000000000000" pitchFamily="50" charset="-128"/>
                          <a:ea typeface="HGPｺﾞｼｯｸM" panose="020B0600000000000000" pitchFamily="50" charset="-128"/>
                        </a:rPr>
                        <a:t>3,300</a:t>
                      </a:r>
                      <a:r>
                        <a:rPr lang="ja-JP" sz="1050" b="0" kern="100" dirty="0">
                          <a:solidFill>
                            <a:schemeClr val="tx1"/>
                          </a:solidFill>
                          <a:effectLst/>
                          <a:latin typeface="HGPｺﾞｼｯｸM" panose="020B0600000000000000" pitchFamily="50" charset="-128"/>
                          <a:ea typeface="HGPｺﾞｼｯｸM" panose="020B0600000000000000" pitchFamily="50" charset="-128"/>
                        </a:rPr>
                        <a:t>円のところ３</a:t>
                      </a:r>
                      <a:r>
                        <a:rPr lang="en-US" sz="1050" b="0" kern="100" dirty="0">
                          <a:solidFill>
                            <a:schemeClr val="tx1"/>
                          </a:solidFill>
                          <a:effectLst/>
                          <a:latin typeface="HGPｺﾞｼｯｸM" panose="020B0600000000000000" pitchFamily="50" charset="-128"/>
                          <a:ea typeface="HGPｺﾞｼｯｸM" panose="020B0600000000000000" pitchFamily="50" charset="-128"/>
                        </a:rPr>
                        <a:t>00</a:t>
                      </a:r>
                      <a:r>
                        <a:rPr lang="ja-JP" sz="1050" b="0" kern="100" dirty="0">
                          <a:solidFill>
                            <a:schemeClr val="tx1"/>
                          </a:solidFill>
                          <a:effectLst/>
                          <a:latin typeface="HGPｺﾞｼｯｸM" panose="020B0600000000000000" pitchFamily="50" charset="-128"/>
                          <a:ea typeface="HGPｺﾞｼｯｸM" panose="020B0600000000000000" pitchFamily="50" charset="-128"/>
                        </a:rPr>
                        <a:t>円お得！</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65652" marR="6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7114942"/>
                  </a:ext>
                </a:extLst>
              </a:tr>
              <a:tr h="367462">
                <a:tc>
                  <a:txBody>
                    <a:bodyPr/>
                    <a:lstStyle/>
                    <a:p>
                      <a:pPr algn="l"/>
                      <a:r>
                        <a:rPr lang="ja-JP" sz="1050" b="0" kern="100" dirty="0">
                          <a:solidFill>
                            <a:schemeClr val="tx1"/>
                          </a:solidFill>
                          <a:effectLst/>
                          <a:latin typeface="HGPｺﾞｼｯｸE" panose="020B0900000000000000" pitchFamily="50" charset="-128"/>
                          <a:ea typeface="HGPｺﾞｼｯｸE" panose="020B0900000000000000" pitchFamily="50" charset="-128"/>
                        </a:rPr>
                        <a:t>むくみケアコース</a:t>
                      </a:r>
                    </a:p>
                    <a:p>
                      <a:pPr algn="just"/>
                      <a:r>
                        <a:rPr lang="en-US" sz="1050" b="0" kern="100" dirty="0">
                          <a:solidFill>
                            <a:schemeClr val="tx1"/>
                          </a:solidFill>
                          <a:effectLst/>
                          <a:latin typeface="HGPｺﾞｼｯｸE" panose="020B0900000000000000" pitchFamily="50" charset="-128"/>
                          <a:ea typeface="HGPｺﾞｼｯｸE" panose="020B0900000000000000" pitchFamily="50" charset="-128"/>
                        </a:rPr>
                        <a:t>(60</a:t>
                      </a:r>
                      <a:r>
                        <a:rPr lang="ja-JP" sz="1050" b="0" kern="100" dirty="0">
                          <a:solidFill>
                            <a:schemeClr val="tx1"/>
                          </a:solidFill>
                          <a:effectLst/>
                          <a:latin typeface="HGPｺﾞｼｯｸE" panose="020B0900000000000000" pitchFamily="50" charset="-128"/>
                          <a:ea typeface="HGPｺﾞｼｯｸE" panose="020B0900000000000000" pitchFamily="50" charset="-128"/>
                        </a:rPr>
                        <a:t>分</a:t>
                      </a:r>
                      <a:r>
                        <a:rPr lang="en-US" sz="1050" b="0" kern="100" dirty="0">
                          <a:solidFill>
                            <a:schemeClr val="tx1"/>
                          </a:solidFill>
                          <a:effectLst/>
                          <a:latin typeface="HGPｺﾞｼｯｸE" panose="020B0900000000000000" pitchFamily="50" charset="-128"/>
                          <a:ea typeface="HGPｺﾞｼｯｸE" panose="020B0900000000000000" pitchFamily="50" charset="-128"/>
                        </a:rPr>
                        <a:t>)</a:t>
                      </a:r>
                      <a:endParaRPr lang="ja-JP" sz="1050" b="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65652" marR="6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50" kern="100" dirty="0">
                          <a:solidFill>
                            <a:schemeClr val="tx1"/>
                          </a:solidFill>
                          <a:effectLst/>
                          <a:latin typeface="HGPｺﾞｼｯｸE" panose="020B0900000000000000" pitchFamily="50" charset="-128"/>
                          <a:ea typeface="HGPｺﾞｼｯｸE" panose="020B0900000000000000" pitchFamily="50" charset="-128"/>
                        </a:rPr>
                        <a:t>3,000</a:t>
                      </a:r>
                      <a:r>
                        <a:rPr lang="ja-JP" sz="1050" kern="100" dirty="0">
                          <a:solidFill>
                            <a:schemeClr val="tx1"/>
                          </a:solidFill>
                          <a:effectLst/>
                          <a:latin typeface="HGPｺﾞｼｯｸE" panose="020B0900000000000000" pitchFamily="50" charset="-128"/>
                          <a:ea typeface="HGPｺﾞｼｯｸE" panose="020B0900000000000000" pitchFamily="50" charset="-128"/>
                        </a:rPr>
                        <a:t>円</a:t>
                      </a:r>
                    </a:p>
                    <a:p>
                      <a:pPr algn="r"/>
                      <a:r>
                        <a:rPr lang="ja-JP" sz="1050" kern="100" dirty="0">
                          <a:solidFill>
                            <a:schemeClr val="tx1"/>
                          </a:solidFill>
                          <a:effectLst/>
                          <a:latin typeface="HGPｺﾞｼｯｸE" panose="020B0900000000000000" pitchFamily="50" charset="-128"/>
                          <a:ea typeface="HGPｺﾞｼｯｸE" panose="020B0900000000000000" pitchFamily="50" charset="-128"/>
                        </a:rPr>
                        <a:t>税込</a:t>
                      </a:r>
                      <a:r>
                        <a:rPr lang="en-US" sz="1050" kern="100" dirty="0">
                          <a:solidFill>
                            <a:schemeClr val="tx1"/>
                          </a:solidFill>
                          <a:effectLst/>
                          <a:latin typeface="HGPｺﾞｼｯｸE" panose="020B0900000000000000" pitchFamily="50" charset="-128"/>
                          <a:ea typeface="HGPｺﾞｼｯｸE" panose="020B0900000000000000" pitchFamily="50" charset="-128"/>
                        </a:rPr>
                        <a:t>3,300</a:t>
                      </a:r>
                      <a:r>
                        <a:rPr lang="ja-JP" sz="1050" kern="100" dirty="0">
                          <a:solidFill>
                            <a:schemeClr val="tx1"/>
                          </a:solidFill>
                          <a:effectLst/>
                          <a:latin typeface="HGPｺﾞｼｯｸE" panose="020B0900000000000000" pitchFamily="50" charset="-128"/>
                          <a:ea typeface="HGPｺﾞｼｯｸE" panose="020B0900000000000000" pitchFamily="50" charset="-128"/>
                        </a:rPr>
                        <a:t>円</a:t>
                      </a:r>
                      <a:endParaRPr lang="ja-JP" sz="105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65652" marR="656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50" b="0" kern="100" dirty="0">
                          <a:solidFill>
                            <a:schemeClr val="tx1"/>
                          </a:solidFill>
                          <a:effectLst/>
                          <a:latin typeface="HGPｺﾞｼｯｸM" panose="020B0600000000000000" pitchFamily="50" charset="-128"/>
                          <a:ea typeface="HGPｺﾞｼｯｸM" panose="020B0600000000000000" pitchFamily="50" charset="-128"/>
                        </a:rPr>
                        <a:t>足湯＋足</a:t>
                      </a:r>
                      <a:r>
                        <a:rPr lang="en-US" sz="1050" b="0" kern="100" dirty="0">
                          <a:solidFill>
                            <a:schemeClr val="tx1"/>
                          </a:solidFill>
                          <a:effectLst/>
                          <a:latin typeface="HGPｺﾞｼｯｸM" panose="020B0600000000000000" pitchFamily="50" charset="-128"/>
                          <a:ea typeface="HGPｺﾞｼｯｸM" panose="020B0600000000000000" pitchFamily="50" charset="-128"/>
                        </a:rPr>
                        <a:t>45</a:t>
                      </a:r>
                      <a:r>
                        <a:rPr lang="ja-JP" sz="1050" b="0" kern="100" dirty="0">
                          <a:solidFill>
                            <a:schemeClr val="tx1"/>
                          </a:solidFill>
                          <a:effectLst/>
                          <a:latin typeface="HGPｺﾞｼｯｸM" panose="020B0600000000000000" pitchFamily="50" charset="-128"/>
                          <a:ea typeface="HGPｺﾞｼｯｸM" panose="020B0600000000000000" pitchFamily="50" charset="-128"/>
                        </a:rPr>
                        <a:t>分　足裏から太腿までしっかり揉みます。</a:t>
                      </a:r>
                      <a:r>
                        <a:rPr lang="en-US" sz="1050" b="0" kern="100" dirty="0">
                          <a:solidFill>
                            <a:schemeClr val="tx1"/>
                          </a:solidFill>
                          <a:effectLst/>
                          <a:latin typeface="HGPｺﾞｼｯｸM" panose="020B0600000000000000" pitchFamily="50" charset="-128"/>
                          <a:ea typeface="HGPｺﾞｼｯｸM" panose="020B0600000000000000" pitchFamily="50" charset="-128"/>
                        </a:rPr>
                        <a:t>3,300</a:t>
                      </a:r>
                      <a:r>
                        <a:rPr lang="ja-JP" sz="1050" b="0" kern="100" dirty="0">
                          <a:solidFill>
                            <a:schemeClr val="tx1"/>
                          </a:solidFill>
                          <a:effectLst/>
                          <a:latin typeface="HGPｺﾞｼｯｸM" panose="020B0600000000000000" pitchFamily="50" charset="-128"/>
                          <a:ea typeface="HGPｺﾞｼｯｸM" panose="020B0600000000000000" pitchFamily="50" charset="-128"/>
                        </a:rPr>
                        <a:t>円のところ</a:t>
                      </a:r>
                      <a:r>
                        <a:rPr lang="en-US" sz="1050" b="0" kern="100" dirty="0">
                          <a:solidFill>
                            <a:schemeClr val="tx1"/>
                          </a:solidFill>
                          <a:effectLst/>
                          <a:latin typeface="HGPｺﾞｼｯｸM" panose="020B0600000000000000" pitchFamily="50" charset="-128"/>
                          <a:ea typeface="HGPｺﾞｼｯｸM" panose="020B0600000000000000" pitchFamily="50" charset="-128"/>
                        </a:rPr>
                        <a:t>300</a:t>
                      </a:r>
                      <a:r>
                        <a:rPr lang="ja-JP" sz="1050" b="0" kern="100" dirty="0">
                          <a:solidFill>
                            <a:schemeClr val="tx1"/>
                          </a:solidFill>
                          <a:effectLst/>
                          <a:latin typeface="HGPｺﾞｼｯｸM" panose="020B0600000000000000" pitchFamily="50" charset="-128"/>
                          <a:ea typeface="HGPｺﾞｼｯｸM" panose="020B0600000000000000" pitchFamily="50" charset="-128"/>
                        </a:rPr>
                        <a:t>円お得！</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65652" marR="6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211027"/>
                  </a:ext>
                </a:extLst>
              </a:tr>
              <a:tr h="367462">
                <a:tc>
                  <a:txBody>
                    <a:bodyPr/>
                    <a:lstStyle/>
                    <a:p>
                      <a:pPr algn="just"/>
                      <a:r>
                        <a:rPr lang="ja-JP" sz="1050" b="0" kern="100" dirty="0">
                          <a:solidFill>
                            <a:schemeClr val="tx1"/>
                          </a:solidFill>
                          <a:effectLst/>
                          <a:latin typeface="HGPｺﾞｼｯｸE" panose="020B0900000000000000" pitchFamily="50" charset="-128"/>
                          <a:ea typeface="HGPｺﾞｼｯｸE" panose="020B0900000000000000" pitchFamily="50" charset="-128"/>
                        </a:rPr>
                        <a:t>スペシャルむくみ</a:t>
                      </a:r>
                      <a:endParaRPr lang="en-US" altLang="ja-JP" sz="1050" b="0" kern="100" dirty="0">
                        <a:solidFill>
                          <a:schemeClr val="tx1"/>
                        </a:solidFill>
                        <a:effectLst/>
                        <a:latin typeface="HGPｺﾞｼｯｸE" panose="020B0900000000000000" pitchFamily="50" charset="-128"/>
                        <a:ea typeface="HGPｺﾞｼｯｸE" panose="020B0900000000000000" pitchFamily="50" charset="-128"/>
                      </a:endParaRPr>
                    </a:p>
                    <a:p>
                      <a:pPr algn="just"/>
                      <a:r>
                        <a:rPr lang="ja-JP" sz="1050" b="0" kern="100" dirty="0">
                          <a:solidFill>
                            <a:schemeClr val="tx1"/>
                          </a:solidFill>
                          <a:effectLst/>
                          <a:latin typeface="HGPｺﾞｼｯｸE" panose="020B0900000000000000" pitchFamily="50" charset="-128"/>
                          <a:ea typeface="HGPｺﾞｼｯｸE" panose="020B0900000000000000" pitchFamily="50" charset="-128"/>
                        </a:rPr>
                        <a:t>ケア（</a:t>
                      </a:r>
                      <a:r>
                        <a:rPr lang="en-US" sz="1050" b="0" kern="100" dirty="0">
                          <a:solidFill>
                            <a:schemeClr val="tx1"/>
                          </a:solidFill>
                          <a:effectLst/>
                          <a:latin typeface="HGPｺﾞｼｯｸE" panose="020B0900000000000000" pitchFamily="50" charset="-128"/>
                          <a:ea typeface="HGPｺﾞｼｯｸE" panose="020B0900000000000000" pitchFamily="50" charset="-128"/>
                        </a:rPr>
                        <a:t>75</a:t>
                      </a:r>
                      <a:r>
                        <a:rPr lang="ja-JP" sz="1050" b="0" kern="100" dirty="0">
                          <a:solidFill>
                            <a:schemeClr val="tx1"/>
                          </a:solidFill>
                          <a:effectLst/>
                          <a:latin typeface="HGPｺﾞｼｯｸE" panose="020B0900000000000000" pitchFamily="50" charset="-128"/>
                          <a:ea typeface="HGPｺﾞｼｯｸE" panose="020B0900000000000000" pitchFamily="50" charset="-128"/>
                        </a:rPr>
                        <a:t>分）</a:t>
                      </a:r>
                      <a:endParaRPr lang="ja-JP" sz="1050" b="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65652" marR="656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50" kern="100" dirty="0">
                          <a:solidFill>
                            <a:schemeClr val="tx1"/>
                          </a:solidFill>
                          <a:effectLst/>
                          <a:latin typeface="HGPｺﾞｼｯｸE" panose="020B0900000000000000" pitchFamily="50" charset="-128"/>
                          <a:ea typeface="HGPｺﾞｼｯｸE" panose="020B0900000000000000" pitchFamily="50" charset="-128"/>
                        </a:rPr>
                        <a:t>3,500</a:t>
                      </a:r>
                      <a:r>
                        <a:rPr lang="ja-JP" sz="1050" kern="100" dirty="0">
                          <a:solidFill>
                            <a:schemeClr val="tx1"/>
                          </a:solidFill>
                          <a:effectLst/>
                          <a:latin typeface="HGPｺﾞｼｯｸE" panose="020B0900000000000000" pitchFamily="50" charset="-128"/>
                          <a:ea typeface="HGPｺﾞｼｯｸE" panose="020B0900000000000000" pitchFamily="50" charset="-128"/>
                        </a:rPr>
                        <a:t>円</a:t>
                      </a:r>
                    </a:p>
                    <a:p>
                      <a:pPr algn="r"/>
                      <a:r>
                        <a:rPr lang="ja-JP" sz="1050" kern="100" dirty="0">
                          <a:solidFill>
                            <a:schemeClr val="tx1"/>
                          </a:solidFill>
                          <a:effectLst/>
                          <a:latin typeface="HGPｺﾞｼｯｸE" panose="020B0900000000000000" pitchFamily="50" charset="-128"/>
                          <a:ea typeface="HGPｺﾞｼｯｸE" panose="020B0900000000000000" pitchFamily="50" charset="-128"/>
                        </a:rPr>
                        <a:t>税込</a:t>
                      </a:r>
                      <a:r>
                        <a:rPr lang="en-US" sz="1050" kern="100" dirty="0">
                          <a:solidFill>
                            <a:schemeClr val="tx1"/>
                          </a:solidFill>
                          <a:effectLst/>
                          <a:latin typeface="HGPｺﾞｼｯｸE" panose="020B0900000000000000" pitchFamily="50" charset="-128"/>
                          <a:ea typeface="HGPｺﾞｼｯｸE" panose="020B0900000000000000" pitchFamily="50" charset="-128"/>
                        </a:rPr>
                        <a:t>3,850</a:t>
                      </a:r>
                      <a:r>
                        <a:rPr lang="ja-JP" sz="1050" kern="100" dirty="0">
                          <a:solidFill>
                            <a:schemeClr val="tx1"/>
                          </a:solidFill>
                          <a:effectLst/>
                          <a:latin typeface="HGPｺﾞｼｯｸE" panose="020B0900000000000000" pitchFamily="50" charset="-128"/>
                          <a:ea typeface="HGPｺﾞｼｯｸE" panose="020B0900000000000000" pitchFamily="50" charset="-128"/>
                        </a:rPr>
                        <a:t>円</a:t>
                      </a:r>
                      <a:endParaRPr lang="ja-JP" sz="105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65652" marR="656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50" b="0" kern="100" dirty="0">
                          <a:solidFill>
                            <a:schemeClr val="tx1"/>
                          </a:solidFill>
                          <a:effectLst/>
                          <a:latin typeface="HGPｺﾞｼｯｸM" panose="020B0600000000000000" pitchFamily="50" charset="-128"/>
                          <a:ea typeface="HGPｺﾞｼｯｸM" panose="020B0600000000000000" pitchFamily="50" charset="-128"/>
                        </a:rPr>
                        <a:t>足湯＋足</a:t>
                      </a:r>
                      <a:r>
                        <a:rPr lang="en-US" sz="1050" b="0" kern="100" dirty="0">
                          <a:solidFill>
                            <a:schemeClr val="tx1"/>
                          </a:solidFill>
                          <a:effectLst/>
                          <a:latin typeface="HGPｺﾞｼｯｸM" panose="020B0600000000000000" pitchFamily="50" charset="-128"/>
                          <a:ea typeface="HGPｺﾞｼｯｸM" panose="020B0600000000000000" pitchFamily="50" charset="-128"/>
                        </a:rPr>
                        <a:t>45</a:t>
                      </a:r>
                      <a:r>
                        <a:rPr lang="ja-JP" sz="1050" b="0" kern="100" dirty="0">
                          <a:solidFill>
                            <a:schemeClr val="tx1"/>
                          </a:solidFill>
                          <a:effectLst/>
                          <a:latin typeface="HGPｺﾞｼｯｸM" panose="020B0600000000000000" pitchFamily="50" charset="-128"/>
                          <a:ea typeface="HGPｺﾞｼｯｸM" panose="020B0600000000000000" pitchFamily="50" charset="-128"/>
                        </a:rPr>
                        <a:t>分＋うつぶせでふくらはぎ集中ケア</a:t>
                      </a:r>
                      <a:r>
                        <a:rPr lang="en-US" sz="1050" b="0" kern="100" dirty="0">
                          <a:solidFill>
                            <a:schemeClr val="tx1"/>
                          </a:solidFill>
                          <a:effectLst/>
                          <a:latin typeface="HGPｺﾞｼｯｸM" panose="020B0600000000000000" pitchFamily="50" charset="-128"/>
                          <a:ea typeface="HGPｺﾞｼｯｸM" panose="020B0600000000000000" pitchFamily="50" charset="-128"/>
                        </a:rPr>
                        <a:t>15</a:t>
                      </a:r>
                      <a:r>
                        <a:rPr lang="ja-JP" sz="1050" b="0" kern="100" dirty="0">
                          <a:solidFill>
                            <a:schemeClr val="tx1"/>
                          </a:solidFill>
                          <a:effectLst/>
                          <a:latin typeface="HGPｺﾞｼｯｸM" panose="020B0600000000000000" pitchFamily="50" charset="-128"/>
                          <a:ea typeface="HGPｺﾞｼｯｸM" panose="020B0600000000000000" pitchFamily="50" charset="-128"/>
                        </a:rPr>
                        <a:t>分</a:t>
                      </a:r>
                    </a:p>
                    <a:p>
                      <a:pPr algn="just"/>
                      <a:r>
                        <a:rPr lang="ja-JP" sz="1050" b="0" kern="100" dirty="0">
                          <a:solidFill>
                            <a:schemeClr val="tx1"/>
                          </a:solidFill>
                          <a:effectLst/>
                          <a:latin typeface="HGPｺﾞｼｯｸM" panose="020B0600000000000000" pitchFamily="50" charset="-128"/>
                          <a:ea typeface="HGPｺﾞｼｯｸM" panose="020B0600000000000000" pitchFamily="50" charset="-128"/>
                        </a:rPr>
                        <a:t>むくみの除去に効果を発揮します。</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65652" marR="6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3306872"/>
                  </a:ext>
                </a:extLst>
              </a:tr>
              <a:tr h="418120">
                <a:tc>
                  <a:txBody>
                    <a:bodyPr/>
                    <a:lstStyle/>
                    <a:p>
                      <a:pPr algn="just"/>
                      <a:r>
                        <a:rPr lang="ja-JP" sz="1050" b="0" kern="100" dirty="0">
                          <a:solidFill>
                            <a:schemeClr val="tx1"/>
                          </a:solidFill>
                          <a:effectLst/>
                          <a:latin typeface="HGPｺﾞｼｯｸE" panose="020B0900000000000000" pitchFamily="50" charset="-128"/>
                          <a:ea typeface="HGPｺﾞｼｯｸE" panose="020B0900000000000000" pitchFamily="50" charset="-128"/>
                        </a:rPr>
                        <a:t>巻き爪矯正</a:t>
                      </a:r>
                    </a:p>
                    <a:p>
                      <a:pPr algn="just"/>
                      <a:r>
                        <a:rPr lang="en-US" sz="1050" b="0" kern="100" dirty="0">
                          <a:solidFill>
                            <a:schemeClr val="tx1"/>
                          </a:solidFill>
                          <a:effectLst/>
                          <a:latin typeface="HGPｺﾞｼｯｸE" panose="020B0900000000000000" pitchFamily="50" charset="-128"/>
                          <a:ea typeface="HGPｺﾞｼｯｸE" panose="020B0900000000000000" pitchFamily="50" charset="-128"/>
                        </a:rPr>
                        <a:t>4</a:t>
                      </a:r>
                      <a:r>
                        <a:rPr lang="ja-JP" sz="1050" b="0" kern="100" dirty="0">
                          <a:solidFill>
                            <a:schemeClr val="tx1"/>
                          </a:solidFill>
                          <a:effectLst/>
                          <a:latin typeface="HGPｺﾞｼｯｸE" panose="020B0900000000000000" pitchFamily="50" charset="-128"/>
                          <a:ea typeface="HGPｺﾞｼｯｸE" panose="020B0900000000000000" pitchFamily="50" charset="-128"/>
                        </a:rPr>
                        <a:t>週間に</a:t>
                      </a:r>
                      <a:r>
                        <a:rPr lang="en-US" sz="1050" b="0" kern="100" dirty="0">
                          <a:solidFill>
                            <a:schemeClr val="tx1"/>
                          </a:solidFill>
                          <a:effectLst/>
                          <a:latin typeface="HGPｺﾞｼｯｸE" panose="020B0900000000000000" pitchFamily="50" charset="-128"/>
                          <a:ea typeface="HGPｺﾞｼｯｸE" panose="020B0900000000000000" pitchFamily="50" charset="-128"/>
                        </a:rPr>
                        <a:t>1</a:t>
                      </a:r>
                      <a:r>
                        <a:rPr lang="ja-JP" sz="1050" b="0" kern="100" dirty="0">
                          <a:solidFill>
                            <a:schemeClr val="tx1"/>
                          </a:solidFill>
                          <a:effectLst/>
                          <a:latin typeface="HGPｺﾞｼｯｸE" panose="020B0900000000000000" pitchFamily="50" charset="-128"/>
                          <a:ea typeface="HGPｺﾞｼｯｸE" panose="020B0900000000000000" pitchFamily="50" charset="-128"/>
                        </a:rPr>
                        <a:t>度貼替え</a:t>
                      </a:r>
                      <a:endParaRPr lang="ja-JP" sz="1050" b="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65652" marR="6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50" kern="100" dirty="0">
                          <a:solidFill>
                            <a:schemeClr val="tx1"/>
                          </a:solidFill>
                          <a:effectLst/>
                          <a:latin typeface="HGPｺﾞｼｯｸE" panose="020B0900000000000000" pitchFamily="50" charset="-128"/>
                          <a:ea typeface="HGPｺﾞｼｯｸE" panose="020B0900000000000000" pitchFamily="50" charset="-128"/>
                        </a:rPr>
                        <a:t>1</a:t>
                      </a:r>
                      <a:r>
                        <a:rPr lang="ja-JP" sz="1050" kern="100" dirty="0">
                          <a:solidFill>
                            <a:schemeClr val="tx1"/>
                          </a:solidFill>
                          <a:effectLst/>
                          <a:latin typeface="HGPｺﾞｼｯｸE" panose="020B0900000000000000" pitchFamily="50" charset="-128"/>
                          <a:ea typeface="HGPｺﾞｼｯｸE" panose="020B0900000000000000" pitchFamily="50" charset="-128"/>
                        </a:rPr>
                        <a:t>本</a:t>
                      </a:r>
                      <a:r>
                        <a:rPr lang="en-US" sz="1050" kern="100" dirty="0">
                          <a:solidFill>
                            <a:schemeClr val="tx1"/>
                          </a:solidFill>
                          <a:effectLst/>
                          <a:latin typeface="HGPｺﾞｼｯｸE" panose="020B0900000000000000" pitchFamily="50" charset="-128"/>
                          <a:ea typeface="HGPｺﾞｼｯｸE" panose="020B0900000000000000" pitchFamily="50" charset="-128"/>
                        </a:rPr>
                        <a:t>1</a:t>
                      </a:r>
                      <a:r>
                        <a:rPr lang="ja-JP" sz="1050" kern="100" dirty="0">
                          <a:solidFill>
                            <a:schemeClr val="tx1"/>
                          </a:solidFill>
                          <a:effectLst/>
                          <a:latin typeface="HGPｺﾞｼｯｸE" panose="020B0900000000000000" pitchFamily="50" charset="-128"/>
                          <a:ea typeface="HGPｺﾞｼｯｸE" panose="020B0900000000000000" pitchFamily="50" charset="-128"/>
                        </a:rPr>
                        <a:t>回</a:t>
                      </a:r>
                      <a:r>
                        <a:rPr lang="en-US" sz="1050" kern="100" dirty="0">
                          <a:solidFill>
                            <a:schemeClr val="tx1"/>
                          </a:solidFill>
                          <a:effectLst/>
                          <a:latin typeface="HGPｺﾞｼｯｸE" panose="020B0900000000000000" pitchFamily="50" charset="-128"/>
                          <a:ea typeface="HGPｺﾞｼｯｸE" panose="020B0900000000000000" pitchFamily="50" charset="-128"/>
                        </a:rPr>
                        <a:t>3,000</a:t>
                      </a:r>
                      <a:r>
                        <a:rPr lang="ja-JP" sz="1050" kern="100" dirty="0">
                          <a:solidFill>
                            <a:schemeClr val="tx1"/>
                          </a:solidFill>
                          <a:effectLst/>
                          <a:latin typeface="HGPｺﾞｼｯｸE" panose="020B0900000000000000" pitchFamily="50" charset="-128"/>
                          <a:ea typeface="HGPｺﾞｼｯｸE" panose="020B0900000000000000" pitchFamily="50" charset="-128"/>
                        </a:rPr>
                        <a:t>円</a:t>
                      </a:r>
                    </a:p>
                    <a:p>
                      <a:pPr algn="r"/>
                      <a:r>
                        <a:rPr lang="ja-JP" sz="1050" kern="100" dirty="0">
                          <a:solidFill>
                            <a:schemeClr val="tx1"/>
                          </a:solidFill>
                          <a:effectLst/>
                          <a:latin typeface="HGPｺﾞｼｯｸE" panose="020B0900000000000000" pitchFamily="50" charset="-128"/>
                          <a:ea typeface="HGPｺﾞｼｯｸE" panose="020B0900000000000000" pitchFamily="50" charset="-128"/>
                        </a:rPr>
                        <a:t>税込</a:t>
                      </a:r>
                      <a:r>
                        <a:rPr lang="en-US" sz="1050" kern="100" dirty="0">
                          <a:solidFill>
                            <a:schemeClr val="tx1"/>
                          </a:solidFill>
                          <a:effectLst/>
                          <a:latin typeface="HGPｺﾞｼｯｸE" panose="020B0900000000000000" pitchFamily="50" charset="-128"/>
                          <a:ea typeface="HGPｺﾞｼｯｸE" panose="020B0900000000000000" pitchFamily="50" charset="-128"/>
                        </a:rPr>
                        <a:t>3,300</a:t>
                      </a:r>
                      <a:r>
                        <a:rPr lang="ja-JP" sz="1050" kern="100" dirty="0">
                          <a:solidFill>
                            <a:schemeClr val="tx1"/>
                          </a:solidFill>
                          <a:effectLst/>
                          <a:latin typeface="HGPｺﾞｼｯｸE" panose="020B0900000000000000" pitchFamily="50" charset="-128"/>
                          <a:ea typeface="HGPｺﾞｼｯｸE" panose="020B0900000000000000" pitchFamily="50" charset="-128"/>
                        </a:rPr>
                        <a:t>円</a:t>
                      </a:r>
                      <a:endParaRPr lang="ja-JP" sz="105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65652" marR="6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50" b="0" kern="100" dirty="0">
                          <a:solidFill>
                            <a:schemeClr val="tx1"/>
                          </a:solidFill>
                          <a:effectLst/>
                          <a:latin typeface="HGPｺﾞｼｯｸM" panose="020B0600000000000000" pitchFamily="50" charset="-128"/>
                          <a:ea typeface="HGPｺﾞｼｯｸM" panose="020B0600000000000000" pitchFamily="50" charset="-128"/>
                        </a:rPr>
                        <a:t>安全なＢ／Ｓブレイス法。施術の痛みはありません。貼っているだけで巻爪の痛みから解放されます。切りにくい爪の成形も一緒にやります。</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65652" marR="6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0814830"/>
                  </a:ext>
                </a:extLst>
              </a:tr>
              <a:tr h="367462">
                <a:tc>
                  <a:txBody>
                    <a:bodyPr/>
                    <a:lstStyle/>
                    <a:p>
                      <a:pPr algn="just"/>
                      <a:r>
                        <a:rPr lang="ja-JP" sz="1050" b="0" kern="100" dirty="0">
                          <a:solidFill>
                            <a:schemeClr val="tx1"/>
                          </a:solidFill>
                          <a:effectLst/>
                          <a:latin typeface="HGPｺﾞｼｯｸE" panose="020B0900000000000000" pitchFamily="50" charset="-128"/>
                          <a:ea typeface="HGPｺﾞｼｯｸE" panose="020B0900000000000000" pitchFamily="50" charset="-128"/>
                        </a:rPr>
                        <a:t>小顔ケア（</a:t>
                      </a:r>
                      <a:r>
                        <a:rPr lang="en-US" sz="1050" b="0" kern="100" dirty="0">
                          <a:solidFill>
                            <a:schemeClr val="tx1"/>
                          </a:solidFill>
                          <a:effectLst/>
                          <a:latin typeface="HGPｺﾞｼｯｸE" panose="020B0900000000000000" pitchFamily="50" charset="-128"/>
                          <a:ea typeface="HGPｺﾞｼｯｸE" panose="020B0900000000000000" pitchFamily="50" charset="-128"/>
                        </a:rPr>
                        <a:t>10</a:t>
                      </a:r>
                      <a:r>
                        <a:rPr lang="ja-JP" sz="1050" b="0" kern="100" dirty="0">
                          <a:solidFill>
                            <a:schemeClr val="tx1"/>
                          </a:solidFill>
                          <a:effectLst/>
                          <a:latin typeface="HGPｺﾞｼｯｸE" panose="020B0900000000000000" pitchFamily="50" charset="-128"/>
                          <a:ea typeface="HGPｺﾞｼｯｸE" panose="020B0900000000000000" pitchFamily="50" charset="-128"/>
                        </a:rPr>
                        <a:t>分）</a:t>
                      </a:r>
                      <a:endParaRPr lang="ja-JP" sz="1050" b="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65652" marR="6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50" kern="100" dirty="0">
                          <a:solidFill>
                            <a:schemeClr val="tx1"/>
                          </a:solidFill>
                          <a:effectLst/>
                          <a:latin typeface="HGPｺﾞｼｯｸE" panose="020B0900000000000000" pitchFamily="50" charset="-128"/>
                          <a:ea typeface="HGPｺﾞｼｯｸE" panose="020B0900000000000000" pitchFamily="50" charset="-128"/>
                        </a:rPr>
                        <a:t>1,000</a:t>
                      </a:r>
                      <a:r>
                        <a:rPr lang="ja-JP" sz="1050" kern="100" dirty="0">
                          <a:solidFill>
                            <a:schemeClr val="tx1"/>
                          </a:solidFill>
                          <a:effectLst/>
                          <a:latin typeface="HGPｺﾞｼｯｸE" panose="020B0900000000000000" pitchFamily="50" charset="-128"/>
                          <a:ea typeface="HGPｺﾞｼｯｸE" panose="020B0900000000000000" pitchFamily="50" charset="-128"/>
                        </a:rPr>
                        <a:t>円</a:t>
                      </a:r>
                    </a:p>
                    <a:p>
                      <a:pPr algn="r"/>
                      <a:r>
                        <a:rPr lang="ja-JP" sz="1050" kern="100" dirty="0">
                          <a:solidFill>
                            <a:schemeClr val="tx1"/>
                          </a:solidFill>
                          <a:effectLst/>
                          <a:latin typeface="HGPｺﾞｼｯｸE" panose="020B0900000000000000" pitchFamily="50" charset="-128"/>
                          <a:ea typeface="HGPｺﾞｼｯｸE" panose="020B0900000000000000" pitchFamily="50" charset="-128"/>
                        </a:rPr>
                        <a:t>税込</a:t>
                      </a:r>
                      <a:r>
                        <a:rPr lang="en-US" sz="1050" kern="100" dirty="0">
                          <a:solidFill>
                            <a:schemeClr val="tx1"/>
                          </a:solidFill>
                          <a:effectLst/>
                          <a:latin typeface="HGPｺﾞｼｯｸE" panose="020B0900000000000000" pitchFamily="50" charset="-128"/>
                          <a:ea typeface="HGPｺﾞｼｯｸE" panose="020B0900000000000000" pitchFamily="50" charset="-128"/>
                        </a:rPr>
                        <a:t>1,100</a:t>
                      </a:r>
                      <a:r>
                        <a:rPr lang="ja-JP" sz="1050" kern="100" dirty="0">
                          <a:solidFill>
                            <a:schemeClr val="tx1"/>
                          </a:solidFill>
                          <a:effectLst/>
                          <a:latin typeface="HGPｺﾞｼｯｸE" panose="020B0900000000000000" pitchFamily="50" charset="-128"/>
                          <a:ea typeface="HGPｺﾞｼｯｸE" panose="020B0900000000000000" pitchFamily="50" charset="-128"/>
                        </a:rPr>
                        <a:t>円</a:t>
                      </a:r>
                      <a:endParaRPr lang="ja-JP" sz="105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65652" marR="6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50" b="0" kern="100" dirty="0">
                          <a:solidFill>
                            <a:schemeClr val="tx1"/>
                          </a:solidFill>
                          <a:effectLst/>
                          <a:latin typeface="HGPｺﾞｼｯｸM" panose="020B0600000000000000" pitchFamily="50" charset="-128"/>
                          <a:ea typeface="HGPｺﾞｼｯｸM" panose="020B0600000000000000" pitchFamily="50" charset="-128"/>
                        </a:rPr>
                        <a:t>顔のリンパを強力に流しますので、その場ではっきり効果がわかります。</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65652" marR="6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195646"/>
                  </a:ext>
                </a:extLst>
              </a:tr>
              <a:tr h="505260">
                <a:tc>
                  <a:txBody>
                    <a:bodyPr/>
                    <a:lstStyle/>
                    <a:p>
                      <a:pPr algn="just"/>
                      <a:r>
                        <a:rPr lang="ja-JP" sz="1050" b="0" kern="100" dirty="0">
                          <a:solidFill>
                            <a:schemeClr val="tx1"/>
                          </a:solidFill>
                          <a:effectLst/>
                          <a:latin typeface="HGPｺﾞｼｯｸE" panose="020B0900000000000000" pitchFamily="50" charset="-128"/>
                          <a:ea typeface="HGPｺﾞｼｯｸE" panose="020B0900000000000000" pitchFamily="50" charset="-128"/>
                        </a:rPr>
                        <a:t>角質除去</a:t>
                      </a:r>
                    </a:p>
                    <a:p>
                      <a:pPr algn="just"/>
                      <a:r>
                        <a:rPr lang="ja-JP" sz="1050" b="0" kern="100" dirty="0">
                          <a:solidFill>
                            <a:schemeClr val="tx1"/>
                          </a:solidFill>
                          <a:effectLst/>
                          <a:latin typeface="HGPｺﾞｼｯｸE" panose="020B0900000000000000" pitchFamily="50" charset="-128"/>
                          <a:ea typeface="HGPｺﾞｼｯｸE" panose="020B0900000000000000" pitchFamily="50" charset="-128"/>
                        </a:rPr>
                        <a:t>タコ・ウオノメ除去</a:t>
                      </a:r>
                      <a:endParaRPr lang="ja-JP" sz="1050" b="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65652" marR="656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50" kern="100" dirty="0">
                          <a:solidFill>
                            <a:schemeClr val="tx1"/>
                          </a:solidFill>
                          <a:effectLst/>
                          <a:latin typeface="HGPｺﾞｼｯｸE" panose="020B0900000000000000" pitchFamily="50" charset="-128"/>
                          <a:ea typeface="HGPｺﾞｼｯｸE" panose="020B0900000000000000" pitchFamily="50" charset="-128"/>
                        </a:rPr>
                        <a:t>15</a:t>
                      </a:r>
                      <a:r>
                        <a:rPr lang="ja-JP" sz="1050" kern="100" dirty="0">
                          <a:solidFill>
                            <a:schemeClr val="tx1"/>
                          </a:solidFill>
                          <a:effectLst/>
                          <a:latin typeface="HGPｺﾞｼｯｸE" panose="020B0900000000000000" pitchFamily="50" charset="-128"/>
                          <a:ea typeface="HGPｺﾞｼｯｸE" panose="020B0900000000000000" pitchFamily="50" charset="-128"/>
                        </a:rPr>
                        <a:t>分</a:t>
                      </a:r>
                      <a:r>
                        <a:rPr lang="en-US" sz="1050" kern="100" dirty="0">
                          <a:solidFill>
                            <a:schemeClr val="tx1"/>
                          </a:solidFill>
                          <a:effectLst/>
                          <a:latin typeface="HGPｺﾞｼｯｸE" panose="020B0900000000000000" pitchFamily="50" charset="-128"/>
                          <a:ea typeface="HGPｺﾞｼｯｸE" panose="020B0900000000000000" pitchFamily="50" charset="-128"/>
                        </a:rPr>
                        <a:t>1,000</a:t>
                      </a:r>
                      <a:r>
                        <a:rPr lang="ja-JP" sz="1050" kern="100" dirty="0">
                          <a:solidFill>
                            <a:schemeClr val="tx1"/>
                          </a:solidFill>
                          <a:effectLst/>
                          <a:latin typeface="HGPｺﾞｼｯｸE" panose="020B0900000000000000" pitchFamily="50" charset="-128"/>
                          <a:ea typeface="HGPｺﾞｼｯｸE" panose="020B0900000000000000" pitchFamily="50" charset="-128"/>
                        </a:rPr>
                        <a:t>円</a:t>
                      </a:r>
                    </a:p>
                    <a:p>
                      <a:pPr algn="r"/>
                      <a:r>
                        <a:rPr lang="ja-JP" sz="1050" kern="100" dirty="0">
                          <a:solidFill>
                            <a:schemeClr val="tx1"/>
                          </a:solidFill>
                          <a:effectLst/>
                          <a:latin typeface="HGPｺﾞｼｯｸE" panose="020B0900000000000000" pitchFamily="50" charset="-128"/>
                          <a:ea typeface="HGPｺﾞｼｯｸE" panose="020B0900000000000000" pitchFamily="50" charset="-128"/>
                        </a:rPr>
                        <a:t>税込</a:t>
                      </a:r>
                      <a:r>
                        <a:rPr lang="en-US" sz="1050" kern="100" dirty="0">
                          <a:solidFill>
                            <a:schemeClr val="tx1"/>
                          </a:solidFill>
                          <a:effectLst/>
                          <a:latin typeface="HGPｺﾞｼｯｸE" panose="020B0900000000000000" pitchFamily="50" charset="-128"/>
                          <a:ea typeface="HGPｺﾞｼｯｸE" panose="020B0900000000000000" pitchFamily="50" charset="-128"/>
                        </a:rPr>
                        <a:t>1,100</a:t>
                      </a:r>
                      <a:r>
                        <a:rPr lang="ja-JP" sz="1050" kern="100" dirty="0">
                          <a:solidFill>
                            <a:schemeClr val="tx1"/>
                          </a:solidFill>
                          <a:effectLst/>
                          <a:latin typeface="HGPｺﾞｼｯｸE" panose="020B0900000000000000" pitchFamily="50" charset="-128"/>
                          <a:ea typeface="HGPｺﾞｼｯｸE" panose="020B0900000000000000" pitchFamily="50" charset="-128"/>
                        </a:rPr>
                        <a:t>円</a:t>
                      </a:r>
                      <a:endParaRPr lang="ja-JP" sz="105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65652" marR="656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50" b="0" kern="100" dirty="0">
                          <a:solidFill>
                            <a:schemeClr val="tx1"/>
                          </a:solidFill>
                          <a:effectLst/>
                          <a:latin typeface="HGPｺﾞｼｯｸM" panose="020B0600000000000000" pitchFamily="50" charset="-128"/>
                          <a:ea typeface="HGPｺﾞｼｯｸM" panose="020B0600000000000000" pitchFamily="50" charset="-128"/>
                        </a:rPr>
                        <a:t>かかとなどの厚い角質や、大きなタコやウオノメの芯もその場で除去できます。安全な施術ですので、痛みは全くありません。大きさや数によって、時間がかかることもあります。時間延長は</a:t>
                      </a:r>
                      <a:r>
                        <a:rPr lang="en-US" sz="1050" b="0" kern="100" dirty="0">
                          <a:solidFill>
                            <a:schemeClr val="tx1"/>
                          </a:solidFill>
                          <a:effectLst/>
                          <a:latin typeface="HGPｺﾞｼｯｸM" panose="020B0600000000000000" pitchFamily="50" charset="-128"/>
                          <a:ea typeface="HGPｺﾞｼｯｸM" panose="020B0600000000000000" pitchFamily="50" charset="-128"/>
                        </a:rPr>
                        <a:t>15</a:t>
                      </a:r>
                      <a:r>
                        <a:rPr lang="ja-JP" sz="1050" b="0" kern="100" dirty="0">
                          <a:solidFill>
                            <a:schemeClr val="tx1"/>
                          </a:solidFill>
                          <a:effectLst/>
                          <a:latin typeface="HGPｺﾞｼｯｸM" panose="020B0600000000000000" pitchFamily="50" charset="-128"/>
                          <a:ea typeface="HGPｺﾞｼｯｸM" panose="020B0600000000000000" pitchFamily="50" charset="-128"/>
                        </a:rPr>
                        <a:t>分</a:t>
                      </a:r>
                      <a:r>
                        <a:rPr lang="en-US" sz="1050" b="0" kern="100" dirty="0">
                          <a:solidFill>
                            <a:schemeClr val="tx1"/>
                          </a:solidFill>
                          <a:effectLst/>
                          <a:latin typeface="HGPｺﾞｼｯｸM" panose="020B0600000000000000" pitchFamily="50" charset="-128"/>
                          <a:ea typeface="HGPｺﾞｼｯｸM" panose="020B0600000000000000" pitchFamily="50" charset="-128"/>
                        </a:rPr>
                        <a:t>1,000</a:t>
                      </a:r>
                      <a:r>
                        <a:rPr lang="ja-JP" sz="1050" b="0" kern="100" dirty="0">
                          <a:solidFill>
                            <a:schemeClr val="tx1"/>
                          </a:solidFill>
                          <a:effectLst/>
                          <a:latin typeface="HGPｺﾞｼｯｸM" panose="020B0600000000000000" pitchFamily="50" charset="-128"/>
                          <a:ea typeface="HGPｺﾞｼｯｸM" panose="020B0600000000000000" pitchFamily="50" charset="-128"/>
                        </a:rPr>
                        <a:t>円</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65652" marR="6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2917621"/>
                  </a:ext>
                </a:extLst>
              </a:tr>
              <a:tr h="370847">
                <a:tc>
                  <a:txBody>
                    <a:bodyPr/>
                    <a:lstStyle/>
                    <a:p>
                      <a:pPr algn="just"/>
                      <a:r>
                        <a:rPr lang="ja-JP" altLang="en-US" sz="1050" b="0" kern="100" dirty="0">
                          <a:solidFill>
                            <a:schemeClr val="tx1"/>
                          </a:solidFill>
                          <a:effectLst/>
                          <a:latin typeface="HGPｺﾞｼｯｸE" panose="020B0900000000000000" pitchFamily="50" charset="-128"/>
                          <a:ea typeface="HGPｺﾞｼｯｸE" panose="020B0900000000000000" pitchFamily="50" charset="-128"/>
                        </a:rPr>
                        <a:t>爪切り・爪成形</a:t>
                      </a:r>
                      <a:endParaRPr lang="ja-JP" sz="1050" b="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65652" marR="656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kern="100" dirty="0">
                          <a:solidFill>
                            <a:schemeClr val="tx1"/>
                          </a:solidFill>
                          <a:effectLst/>
                          <a:latin typeface="HGPｺﾞｼｯｸE" panose="020B0900000000000000" pitchFamily="50" charset="-128"/>
                          <a:ea typeface="HGPｺﾞｼｯｸE" panose="020B0900000000000000" pitchFamily="50" charset="-128"/>
                        </a:rPr>
                        <a:t>15</a:t>
                      </a:r>
                      <a:r>
                        <a:rPr lang="ja-JP" altLang="ja-JP" sz="1050" kern="100" dirty="0">
                          <a:solidFill>
                            <a:schemeClr val="tx1"/>
                          </a:solidFill>
                          <a:effectLst/>
                          <a:latin typeface="HGPｺﾞｼｯｸE" panose="020B0900000000000000" pitchFamily="50" charset="-128"/>
                          <a:ea typeface="HGPｺﾞｼｯｸE" panose="020B0900000000000000" pitchFamily="50" charset="-128"/>
                        </a:rPr>
                        <a:t>分</a:t>
                      </a:r>
                      <a:r>
                        <a:rPr lang="en-US" altLang="ja-JP" sz="1050" kern="100" dirty="0">
                          <a:solidFill>
                            <a:schemeClr val="tx1"/>
                          </a:solidFill>
                          <a:effectLst/>
                          <a:latin typeface="HGPｺﾞｼｯｸE" panose="020B0900000000000000" pitchFamily="50" charset="-128"/>
                          <a:ea typeface="HGPｺﾞｼｯｸE" panose="020B0900000000000000" pitchFamily="50" charset="-128"/>
                        </a:rPr>
                        <a:t>1,000</a:t>
                      </a:r>
                      <a:r>
                        <a:rPr lang="ja-JP" altLang="ja-JP" sz="1050" kern="100" dirty="0">
                          <a:solidFill>
                            <a:schemeClr val="tx1"/>
                          </a:solidFill>
                          <a:effectLst/>
                          <a:latin typeface="HGPｺﾞｼｯｸE" panose="020B0900000000000000" pitchFamily="50" charset="-128"/>
                          <a:ea typeface="HGPｺﾞｼｯｸE" panose="020B0900000000000000" pitchFamily="50" charset="-128"/>
                        </a:rPr>
                        <a:t>円</a:t>
                      </a:r>
                    </a:p>
                    <a:p>
                      <a:pPr algn="r"/>
                      <a:r>
                        <a:rPr lang="ja-JP" altLang="ja-JP" sz="1050" kern="100" dirty="0">
                          <a:solidFill>
                            <a:schemeClr val="tx1"/>
                          </a:solidFill>
                          <a:effectLst/>
                          <a:latin typeface="HGPｺﾞｼｯｸE" panose="020B0900000000000000" pitchFamily="50" charset="-128"/>
                          <a:ea typeface="HGPｺﾞｼｯｸE" panose="020B0900000000000000" pitchFamily="50" charset="-128"/>
                        </a:rPr>
                        <a:t>税込</a:t>
                      </a:r>
                      <a:r>
                        <a:rPr lang="en-US" altLang="ja-JP" sz="1050" kern="100" dirty="0">
                          <a:solidFill>
                            <a:schemeClr val="tx1"/>
                          </a:solidFill>
                          <a:effectLst/>
                          <a:latin typeface="HGPｺﾞｼｯｸE" panose="020B0900000000000000" pitchFamily="50" charset="-128"/>
                          <a:ea typeface="HGPｺﾞｼｯｸE" panose="020B0900000000000000" pitchFamily="50" charset="-128"/>
                        </a:rPr>
                        <a:t>1,100</a:t>
                      </a:r>
                      <a:r>
                        <a:rPr lang="ja-JP" altLang="ja-JP" sz="1050" kern="100" dirty="0">
                          <a:solidFill>
                            <a:schemeClr val="tx1"/>
                          </a:solidFill>
                          <a:effectLst/>
                          <a:latin typeface="HGPｺﾞｼｯｸE" panose="020B0900000000000000" pitchFamily="50" charset="-128"/>
                          <a:ea typeface="HGPｺﾞｼｯｸE" panose="020B0900000000000000" pitchFamily="50" charset="-128"/>
                        </a:rPr>
                        <a:t>円</a:t>
                      </a:r>
                      <a:endParaRPr lang="ja-JP" sz="105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65652" marR="656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ja-JP" altLang="en-US" sz="1050" b="0" kern="100" dirty="0">
                          <a:solidFill>
                            <a:schemeClr val="tx1"/>
                          </a:solidFill>
                          <a:effectLst/>
                          <a:latin typeface="HGPｺﾞｼｯｸM" panose="020B0600000000000000" pitchFamily="50" charset="-128"/>
                          <a:ea typeface="HGPｺﾞｼｯｸM" panose="020B0600000000000000" pitchFamily="50" charset="-128"/>
                        </a:rPr>
                        <a:t>爪切りでお困りの方が大変多いです。特殊な形の爪や、普通の爪切りでは切れない爪、爪白癬で肥厚した爪などでも、安全に成形します。</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65652" marR="6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5725921"/>
                  </a:ext>
                </a:extLst>
              </a:tr>
              <a:tr h="386993">
                <a:tc>
                  <a:txBody>
                    <a:bodyPr/>
                    <a:lstStyle/>
                    <a:p>
                      <a:pPr algn="just"/>
                      <a:r>
                        <a:rPr lang="ja-JP" sz="1050" b="0" kern="100" dirty="0">
                          <a:solidFill>
                            <a:schemeClr val="tx1"/>
                          </a:solidFill>
                          <a:effectLst/>
                          <a:latin typeface="HGPｺﾞｼｯｸE" panose="020B0900000000000000" pitchFamily="50" charset="-128"/>
                          <a:ea typeface="HGPｺﾞｼｯｸE" panose="020B0900000000000000" pitchFamily="50" charset="-128"/>
                        </a:rPr>
                        <a:t>アイ･マッサージ</a:t>
                      </a:r>
                      <a:endParaRPr lang="ja-JP" sz="1050" b="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65652" marR="656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50" kern="100" dirty="0">
                          <a:solidFill>
                            <a:schemeClr val="tx1"/>
                          </a:solidFill>
                          <a:effectLst/>
                          <a:latin typeface="HGPｺﾞｼｯｸE" panose="020B0900000000000000" pitchFamily="50" charset="-128"/>
                          <a:ea typeface="HGPｺﾞｼｯｸE" panose="020B0900000000000000" pitchFamily="50" charset="-128"/>
                        </a:rPr>
                        <a:t>15</a:t>
                      </a:r>
                      <a:r>
                        <a:rPr lang="ja-JP" sz="1050" kern="100" dirty="0">
                          <a:solidFill>
                            <a:schemeClr val="tx1"/>
                          </a:solidFill>
                          <a:effectLst/>
                          <a:latin typeface="HGPｺﾞｼｯｸE" panose="020B0900000000000000" pitchFamily="50" charset="-128"/>
                          <a:ea typeface="HGPｺﾞｼｯｸE" panose="020B0900000000000000" pitchFamily="50" charset="-128"/>
                        </a:rPr>
                        <a:t>分</a:t>
                      </a:r>
                      <a:r>
                        <a:rPr lang="en-US" sz="1050" kern="100" dirty="0">
                          <a:solidFill>
                            <a:schemeClr val="tx1"/>
                          </a:solidFill>
                          <a:effectLst/>
                          <a:latin typeface="HGPｺﾞｼｯｸE" panose="020B0900000000000000" pitchFamily="50" charset="-128"/>
                          <a:ea typeface="HGPｺﾞｼｯｸE" panose="020B0900000000000000" pitchFamily="50" charset="-128"/>
                        </a:rPr>
                        <a:t> 1,000</a:t>
                      </a:r>
                      <a:r>
                        <a:rPr lang="ja-JP" sz="1050" kern="100" dirty="0">
                          <a:solidFill>
                            <a:schemeClr val="tx1"/>
                          </a:solidFill>
                          <a:effectLst/>
                          <a:latin typeface="HGPｺﾞｼｯｸE" panose="020B0900000000000000" pitchFamily="50" charset="-128"/>
                          <a:ea typeface="HGPｺﾞｼｯｸE" panose="020B0900000000000000" pitchFamily="50" charset="-128"/>
                        </a:rPr>
                        <a:t>円</a:t>
                      </a:r>
                    </a:p>
                    <a:p>
                      <a:pPr algn="r"/>
                      <a:r>
                        <a:rPr lang="ja-JP" sz="1050" kern="100" dirty="0">
                          <a:solidFill>
                            <a:schemeClr val="tx1"/>
                          </a:solidFill>
                          <a:effectLst/>
                          <a:latin typeface="HGPｺﾞｼｯｸE" panose="020B0900000000000000" pitchFamily="50" charset="-128"/>
                          <a:ea typeface="HGPｺﾞｼｯｸE" panose="020B0900000000000000" pitchFamily="50" charset="-128"/>
                        </a:rPr>
                        <a:t>税込</a:t>
                      </a:r>
                      <a:r>
                        <a:rPr lang="en-US" sz="1050" kern="100" dirty="0">
                          <a:solidFill>
                            <a:schemeClr val="tx1"/>
                          </a:solidFill>
                          <a:effectLst/>
                          <a:latin typeface="HGPｺﾞｼｯｸE" panose="020B0900000000000000" pitchFamily="50" charset="-128"/>
                          <a:ea typeface="HGPｺﾞｼｯｸE" panose="020B0900000000000000" pitchFamily="50" charset="-128"/>
                        </a:rPr>
                        <a:t>1,100</a:t>
                      </a:r>
                      <a:r>
                        <a:rPr lang="ja-JP" sz="1050" kern="100" dirty="0">
                          <a:solidFill>
                            <a:schemeClr val="tx1"/>
                          </a:solidFill>
                          <a:effectLst/>
                          <a:latin typeface="HGPｺﾞｼｯｸE" panose="020B0900000000000000" pitchFamily="50" charset="-128"/>
                          <a:ea typeface="HGPｺﾞｼｯｸE" panose="020B0900000000000000" pitchFamily="50" charset="-128"/>
                        </a:rPr>
                        <a:t>円</a:t>
                      </a:r>
                      <a:endParaRPr lang="ja-JP" sz="105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65652" marR="6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50" b="0" kern="100" dirty="0">
                          <a:solidFill>
                            <a:schemeClr val="tx1"/>
                          </a:solidFill>
                          <a:effectLst/>
                          <a:latin typeface="HGPｺﾞｼｯｸM" panose="020B0600000000000000" pitchFamily="50" charset="-128"/>
                          <a:ea typeface="HGPｺﾞｼｯｸM" panose="020B0600000000000000" pitchFamily="50" charset="-128"/>
                        </a:rPr>
                        <a:t>眼精疲労、ドライアイにもおすすめ。目の周りのリンパ流し、ツボ押しなどに、温かい蒸しタオルによる温熱効果で短時間で目がすっきりします。</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65652" marR="6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6962270"/>
                  </a:ext>
                </a:extLst>
              </a:tr>
              <a:tr h="367462">
                <a:tc>
                  <a:txBody>
                    <a:bodyPr/>
                    <a:lstStyle/>
                    <a:p>
                      <a:pPr algn="just"/>
                      <a:r>
                        <a:rPr lang="ja-JP" sz="1050" b="0" kern="100" dirty="0">
                          <a:solidFill>
                            <a:schemeClr val="tx1"/>
                          </a:solidFill>
                          <a:effectLst/>
                          <a:latin typeface="HGPｺﾞｼｯｸE" panose="020B0900000000000000" pitchFamily="50" charset="-128"/>
                          <a:ea typeface="HGPｺﾞｼｯｸE" panose="020B0900000000000000" pitchFamily="50" charset="-128"/>
                        </a:rPr>
                        <a:t>筋トレ</a:t>
                      </a:r>
                    </a:p>
                    <a:p>
                      <a:pPr algn="just"/>
                      <a:r>
                        <a:rPr lang="ja-JP" sz="1050" b="0" kern="100" dirty="0">
                          <a:solidFill>
                            <a:schemeClr val="tx1"/>
                          </a:solidFill>
                          <a:effectLst/>
                          <a:latin typeface="HGPｺﾞｼｯｸE" panose="020B0900000000000000" pitchFamily="50" charset="-128"/>
                          <a:ea typeface="HGPｺﾞｼｯｸE" panose="020B0900000000000000" pitchFamily="50" charset="-128"/>
                        </a:rPr>
                        <a:t>個人レッスン</a:t>
                      </a:r>
                      <a:endParaRPr lang="ja-JP" sz="1050" b="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65652" marR="656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b="0" kern="100" dirty="0">
                          <a:solidFill>
                            <a:schemeClr val="tx1"/>
                          </a:solidFill>
                          <a:effectLst/>
                          <a:latin typeface="HGPｺﾞｼｯｸE" panose="020B0900000000000000" pitchFamily="50" charset="-128"/>
                          <a:ea typeface="HGPｺﾞｼｯｸE" panose="020B0900000000000000" pitchFamily="50" charset="-128"/>
                        </a:rPr>
                        <a:t>15</a:t>
                      </a:r>
                      <a:r>
                        <a:rPr lang="ja-JP" altLang="en-US" sz="1050" b="0" kern="100" dirty="0">
                          <a:solidFill>
                            <a:schemeClr val="tx1"/>
                          </a:solidFill>
                          <a:effectLst/>
                          <a:latin typeface="HGPｺﾞｼｯｸE" panose="020B0900000000000000" pitchFamily="50" charset="-128"/>
                          <a:ea typeface="HGPｺﾞｼｯｸE" panose="020B0900000000000000" pitchFamily="50" charset="-128"/>
                        </a:rPr>
                        <a:t>分</a:t>
                      </a:r>
                      <a:r>
                        <a:rPr lang="en-US" altLang="ja-JP" sz="1050" b="0" kern="100" dirty="0">
                          <a:solidFill>
                            <a:schemeClr val="tx1"/>
                          </a:solidFill>
                          <a:effectLst/>
                          <a:latin typeface="HGPｺﾞｼｯｸE" panose="020B0900000000000000" pitchFamily="50" charset="-128"/>
                          <a:ea typeface="HGPｺﾞｼｯｸE" panose="020B0900000000000000" pitchFamily="50" charset="-128"/>
                        </a:rPr>
                        <a:t>1,000</a:t>
                      </a:r>
                      <a:r>
                        <a:rPr lang="en-US" sz="1050" b="0" kern="100" dirty="0">
                          <a:solidFill>
                            <a:schemeClr val="tx1"/>
                          </a:solidFill>
                          <a:effectLst/>
                          <a:latin typeface="HGPｺﾞｼｯｸE" panose="020B0900000000000000" pitchFamily="50" charset="-128"/>
                          <a:ea typeface="HGPｺﾞｼｯｸE" panose="020B0900000000000000" pitchFamily="50" charset="-128"/>
                        </a:rPr>
                        <a:t>0</a:t>
                      </a:r>
                      <a:r>
                        <a:rPr lang="ja-JP" sz="1050" b="0" kern="100" dirty="0">
                          <a:solidFill>
                            <a:schemeClr val="tx1"/>
                          </a:solidFill>
                          <a:effectLst/>
                          <a:latin typeface="HGPｺﾞｼｯｸE" panose="020B0900000000000000" pitchFamily="50" charset="-128"/>
                          <a:ea typeface="HGPｺﾞｼｯｸE" panose="020B0900000000000000" pitchFamily="50" charset="-128"/>
                        </a:rPr>
                        <a:t>円</a:t>
                      </a:r>
                    </a:p>
                    <a:p>
                      <a:pPr algn="r"/>
                      <a:r>
                        <a:rPr lang="ja-JP" sz="1050" b="0" kern="100" dirty="0">
                          <a:solidFill>
                            <a:schemeClr val="tx1"/>
                          </a:solidFill>
                          <a:effectLst/>
                          <a:latin typeface="HGPｺﾞｼｯｸE" panose="020B0900000000000000" pitchFamily="50" charset="-128"/>
                          <a:ea typeface="HGPｺﾞｼｯｸE" panose="020B0900000000000000" pitchFamily="50" charset="-128"/>
                        </a:rPr>
                        <a:t>税込</a:t>
                      </a:r>
                      <a:r>
                        <a:rPr lang="en-US" altLang="ja-JP" sz="1050" b="0" kern="100" dirty="0">
                          <a:solidFill>
                            <a:schemeClr val="tx1"/>
                          </a:solidFill>
                          <a:effectLst/>
                          <a:latin typeface="HGPｺﾞｼｯｸE" panose="020B0900000000000000" pitchFamily="50" charset="-128"/>
                          <a:ea typeface="HGPｺﾞｼｯｸE" panose="020B0900000000000000" pitchFamily="50" charset="-128"/>
                        </a:rPr>
                        <a:t>1,100</a:t>
                      </a:r>
                      <a:r>
                        <a:rPr lang="ja-JP" sz="1050" b="0" kern="100" dirty="0">
                          <a:solidFill>
                            <a:schemeClr val="tx1"/>
                          </a:solidFill>
                          <a:effectLst/>
                          <a:latin typeface="HGPｺﾞｼｯｸE" panose="020B0900000000000000" pitchFamily="50" charset="-128"/>
                          <a:ea typeface="HGPｺﾞｼｯｸE" panose="020B0900000000000000" pitchFamily="50" charset="-128"/>
                        </a:rPr>
                        <a:t>円</a:t>
                      </a:r>
                      <a:endParaRPr lang="ja-JP" sz="1050" b="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65652" marR="656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tabLst>
                          <a:tab pos="1160145" algn="l"/>
                        </a:tabLst>
                      </a:pPr>
                      <a:r>
                        <a:rPr lang="ja-JP" sz="1050" b="0" kern="100" dirty="0">
                          <a:solidFill>
                            <a:schemeClr val="tx1"/>
                          </a:solidFill>
                          <a:effectLst/>
                          <a:latin typeface="HGPｺﾞｼｯｸM" panose="020B0600000000000000" pitchFamily="50" charset="-128"/>
                          <a:ea typeface="HGPｺﾞｼｯｸM" panose="020B0600000000000000" pitchFamily="50" charset="-128"/>
                        </a:rPr>
                        <a:t>姿勢や</a:t>
                      </a:r>
                      <a:r>
                        <a:rPr lang="en-US" sz="1050" b="0" kern="100" dirty="0">
                          <a:solidFill>
                            <a:schemeClr val="tx1"/>
                          </a:solidFill>
                          <a:effectLst/>
                          <a:latin typeface="HGPｺﾞｼｯｸM" panose="020B0600000000000000" pitchFamily="50" charset="-128"/>
                          <a:ea typeface="HGPｺﾞｼｯｸM" panose="020B0600000000000000" pitchFamily="50" charset="-128"/>
                        </a:rPr>
                        <a:t>O</a:t>
                      </a:r>
                      <a:r>
                        <a:rPr lang="ja-JP" sz="1050" b="0" kern="100" dirty="0">
                          <a:solidFill>
                            <a:schemeClr val="tx1"/>
                          </a:solidFill>
                          <a:effectLst/>
                          <a:latin typeface="HGPｺﾞｼｯｸM" panose="020B0600000000000000" pitchFamily="50" charset="-128"/>
                          <a:ea typeface="HGPｺﾞｼｯｸM" panose="020B0600000000000000" pitchFamily="50" charset="-128"/>
                        </a:rPr>
                        <a:t>脚、骨盤の歪みなど、筋肉に関係する困った症状を自分で解決する筋トレの方法をご指導します。</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65652" marR="6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9967215"/>
                  </a:ext>
                </a:extLst>
              </a:tr>
            </a:tbl>
          </a:graphicData>
        </a:graphic>
      </p:graphicFrame>
      <p:sp>
        <p:nvSpPr>
          <p:cNvPr id="6" name="テキスト ボックス 5">
            <a:extLst>
              <a:ext uri="{FF2B5EF4-FFF2-40B4-BE49-F238E27FC236}">
                <a16:creationId xmlns:a16="http://schemas.microsoft.com/office/drawing/2014/main" id="{EA04E5D7-2770-4A58-AB6E-39FE9BEAD1CB}"/>
              </a:ext>
            </a:extLst>
          </p:cNvPr>
          <p:cNvSpPr txBox="1"/>
          <p:nvPr/>
        </p:nvSpPr>
        <p:spPr>
          <a:xfrm>
            <a:off x="534511" y="2045077"/>
            <a:ext cx="2457264" cy="292388"/>
          </a:xfrm>
          <a:prstGeom prst="rect">
            <a:avLst/>
          </a:prstGeom>
          <a:noFill/>
        </p:spPr>
        <p:txBody>
          <a:bodyPr wrap="square" rtlCol="0">
            <a:spAutoFit/>
          </a:bodyPr>
          <a:lstStyle/>
          <a:p>
            <a:r>
              <a:rPr kumimoji="1" lang="ja-JP" altLang="en-US" sz="1300" dirty="0">
                <a:latin typeface="HGP創英角ﾎﾟｯﾌﾟ体" panose="040B0A00000000000000" pitchFamily="50" charset="-128"/>
                <a:ea typeface="HGP創英角ﾎﾟｯﾌﾟ体" panose="040B0A00000000000000" pitchFamily="50" charset="-128"/>
              </a:rPr>
              <a:t>優しい手のセラピーメニュー</a:t>
            </a:r>
          </a:p>
        </p:txBody>
      </p:sp>
      <p:sp>
        <p:nvSpPr>
          <p:cNvPr id="7" name="テキスト ボックス 6">
            <a:extLst>
              <a:ext uri="{FF2B5EF4-FFF2-40B4-BE49-F238E27FC236}">
                <a16:creationId xmlns:a16="http://schemas.microsoft.com/office/drawing/2014/main" id="{1517E5DC-BD10-4205-A027-949D7A0546AF}"/>
              </a:ext>
            </a:extLst>
          </p:cNvPr>
          <p:cNvSpPr txBox="1"/>
          <p:nvPr/>
        </p:nvSpPr>
        <p:spPr>
          <a:xfrm>
            <a:off x="5498907" y="2050742"/>
            <a:ext cx="1742950" cy="292388"/>
          </a:xfrm>
          <a:prstGeom prst="rect">
            <a:avLst/>
          </a:prstGeom>
          <a:noFill/>
        </p:spPr>
        <p:txBody>
          <a:bodyPr wrap="square" rtlCol="0">
            <a:spAutoFit/>
          </a:bodyPr>
          <a:lstStyle/>
          <a:p>
            <a:r>
              <a:rPr kumimoji="1" lang="ja-JP" altLang="en-US" sz="1300" dirty="0">
                <a:latin typeface="HGP創英角ﾎﾟｯﾌﾟ体" panose="040B0A00000000000000" pitchFamily="50" charset="-128"/>
                <a:ea typeface="HGP創英角ﾎﾟｯﾌﾟ体" panose="040B0A00000000000000" pitchFamily="50" charset="-128"/>
              </a:rPr>
              <a:t>足湯　</a:t>
            </a:r>
            <a:r>
              <a:rPr kumimoji="1" lang="en-US" altLang="ja-JP" sz="1300" dirty="0">
                <a:latin typeface="HGP創英角ﾎﾟｯﾌﾟ体" panose="040B0A00000000000000" pitchFamily="50" charset="-128"/>
                <a:ea typeface="HGP創英角ﾎﾟｯﾌﾟ体" panose="040B0A00000000000000" pitchFamily="50" charset="-128"/>
              </a:rPr>
              <a:t>330</a:t>
            </a:r>
            <a:r>
              <a:rPr kumimoji="1" lang="ja-JP" altLang="en-US" sz="1300" dirty="0">
                <a:latin typeface="HGP創英角ﾎﾟｯﾌﾟ体" panose="040B0A00000000000000" pitchFamily="50" charset="-128"/>
                <a:ea typeface="HGP創英角ﾎﾟｯﾌﾟ体" panose="040B0A00000000000000" pitchFamily="50" charset="-128"/>
              </a:rPr>
              <a:t>円（税込）</a:t>
            </a:r>
          </a:p>
        </p:txBody>
      </p:sp>
      <p:sp>
        <p:nvSpPr>
          <p:cNvPr id="8" name="Text Box 1030">
            <a:extLst>
              <a:ext uri="{FF2B5EF4-FFF2-40B4-BE49-F238E27FC236}">
                <a16:creationId xmlns:a16="http://schemas.microsoft.com/office/drawing/2014/main" id="{FCC9512F-5FE9-4AAE-8EF9-C925CE5986C2}"/>
              </a:ext>
            </a:extLst>
          </p:cNvPr>
          <p:cNvSpPr txBox="1">
            <a:spLocks noChangeArrowheads="1"/>
          </p:cNvSpPr>
          <p:nvPr/>
        </p:nvSpPr>
        <p:spPr bwMode="auto">
          <a:xfrm>
            <a:off x="534510" y="7969658"/>
            <a:ext cx="2025681" cy="913765"/>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pPr algn="just"/>
            <a:r>
              <a:rPr lang="ja-JP" sz="1300" kern="100">
                <a:effectLst/>
                <a:latin typeface="HG丸ｺﾞｼｯｸM-PRO" panose="020F0600000000000000" pitchFamily="50" charset="-128"/>
                <a:ea typeface="HGP創英角ﾎﾟｯﾌﾟ体" panose="040B0A00000000000000" pitchFamily="50" charset="-128"/>
                <a:cs typeface="Times New Roman" panose="02020603050405020304" pitchFamily="18" charset="0"/>
              </a:rPr>
              <a:t>大切な人へのプレゼント</a:t>
            </a:r>
            <a:endParaRPr lang="ja-JP" sz="105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sz="1300" kern="100">
                <a:effectLst/>
                <a:latin typeface="HG丸ｺﾞｼｯｸM-PRO" panose="020F0600000000000000" pitchFamily="50" charset="-128"/>
                <a:ea typeface="HGP創英角ﾎﾟｯﾌﾟ体" panose="040B0A00000000000000" pitchFamily="50" charset="-128"/>
                <a:cs typeface="Times New Roman" panose="02020603050405020304" pitchFamily="18" charset="0"/>
              </a:rPr>
              <a:t>優しい手の施術券</a:t>
            </a:r>
            <a:endParaRPr lang="ja-JP" sz="105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sz="1300" kern="100">
                <a:effectLst/>
                <a:latin typeface="HG丸ｺﾞｼｯｸM-PRO" panose="020F0600000000000000" pitchFamily="50" charset="-128"/>
                <a:ea typeface="HGP創英角ﾎﾟｯﾌﾟ体" panose="040B0A00000000000000" pitchFamily="50" charset="-128"/>
                <a:cs typeface="Times New Roman" panose="02020603050405020304" pitchFamily="18" charset="0"/>
              </a:rPr>
              <a:t>という方法もあります</a:t>
            </a:r>
            <a:r>
              <a:rPr lang="ja-JP" sz="1400" kern="100">
                <a:effectLst/>
                <a:latin typeface="HG丸ｺﾞｼｯｸM-PRO" panose="020F0600000000000000" pitchFamily="50" charset="-128"/>
                <a:ea typeface="HGP創英角ﾎﾟｯﾌﾟ体" panose="040B0A00000000000000" pitchFamily="50" charset="-128"/>
                <a:cs typeface="Times New Roman" panose="02020603050405020304" pitchFamily="18" charset="0"/>
              </a:rPr>
              <a:t>。</a:t>
            </a:r>
            <a:endParaRPr lang="ja-JP" sz="105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sz="105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お好きな金額でお作りします。</a:t>
            </a:r>
            <a:r>
              <a:rPr lang="ja-JP" sz="1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sz="1400" kern="100">
                <a:effectLst/>
                <a:latin typeface="HG丸ｺﾞｼｯｸM-PRO" panose="020F0600000000000000" pitchFamily="50" charset="-128"/>
                <a:ea typeface="HGP創英角ﾎﾟｯﾌﾟ体" panose="040B0A00000000000000" pitchFamily="50" charset="-128"/>
                <a:cs typeface="Times New Roman" panose="02020603050405020304" pitchFamily="18" charset="0"/>
              </a:rPr>
              <a:t>　　</a:t>
            </a:r>
            <a:endParaRPr lang="ja-JP" sz="105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10" name="図 9">
            <a:extLst>
              <a:ext uri="{FF2B5EF4-FFF2-40B4-BE49-F238E27FC236}">
                <a16:creationId xmlns:a16="http://schemas.microsoft.com/office/drawing/2014/main" id="{8EE54FDF-753C-44C1-BE35-BD72B60C8B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468" y="8940937"/>
            <a:ext cx="2025681" cy="1368000"/>
          </a:xfrm>
          <a:prstGeom prst="rect">
            <a:avLst/>
          </a:prstGeom>
        </p:spPr>
      </p:pic>
      <p:sp>
        <p:nvSpPr>
          <p:cNvPr id="11" name="Text Box 1018">
            <a:extLst>
              <a:ext uri="{FF2B5EF4-FFF2-40B4-BE49-F238E27FC236}">
                <a16:creationId xmlns:a16="http://schemas.microsoft.com/office/drawing/2014/main" id="{E0BED4D6-40F9-414E-AABB-01DEB7A5AC69}"/>
              </a:ext>
            </a:extLst>
          </p:cNvPr>
          <p:cNvSpPr txBox="1">
            <a:spLocks noChangeArrowheads="1"/>
          </p:cNvSpPr>
          <p:nvPr/>
        </p:nvSpPr>
        <p:spPr bwMode="auto">
          <a:xfrm>
            <a:off x="4117577" y="7912157"/>
            <a:ext cx="302704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r>
              <a:rPr lang="ja-JP" sz="1200" kern="100" dirty="0">
                <a:effectLst/>
                <a:latin typeface="HG丸ｺﾞｼｯｸM-PRO" panose="020F0600000000000000" pitchFamily="50" charset="-128"/>
                <a:ea typeface="HGP創英角ﾎﾟｯﾌﾟ体" panose="040B0A00000000000000" pitchFamily="50" charset="-128"/>
                <a:cs typeface="Times New Roman" panose="02020603050405020304" pitchFamily="18" charset="0"/>
              </a:rPr>
              <a:t>施術室　</a:t>
            </a:r>
            <a:r>
              <a:rPr lang="ja-JP" sz="1800" kern="100" dirty="0">
                <a:effectLst/>
                <a:latin typeface="HG丸ｺﾞｼｯｸM-PRO" panose="020F0600000000000000" pitchFamily="50" charset="-128"/>
                <a:ea typeface="HGP創英角ﾎﾟｯﾌﾟ体" panose="040B0A00000000000000" pitchFamily="50" charset="-128"/>
                <a:cs typeface="Times New Roman" panose="02020603050405020304" pitchFamily="18" charset="0"/>
              </a:rPr>
              <a:t>優しい手　</a:t>
            </a: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は</a:t>
            </a:r>
            <a:r>
              <a:rPr 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年中無休</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営業時間</a:t>
            </a:r>
            <a:r>
              <a:rPr lang="ja-JP" sz="1200" b="1" kern="100" dirty="0">
                <a:effectLst/>
                <a:latin typeface="HG丸ｺﾞｼｯｸM-PRO" panose="020F0600000000000000" pitchFamily="50" charset="-128"/>
                <a:ea typeface="AR P丸ゴシック体M"/>
                <a:cs typeface="Times New Roman" panose="02020603050405020304" pitchFamily="18" charset="0"/>
              </a:rPr>
              <a:t>　</a:t>
            </a:r>
            <a:r>
              <a:rPr lang="en-US" sz="1100" b="1"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9</a:t>
            </a:r>
            <a:r>
              <a:rPr lang="ja-JP" sz="1100" b="1"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sz="1100" b="1"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00</a:t>
            </a:r>
            <a:r>
              <a:rPr lang="ja-JP" sz="1100" b="1"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100" b="1"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18</a:t>
            </a:r>
            <a:r>
              <a:rPr lang="ja-JP" sz="1100" b="1"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100" b="1"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00</a:t>
            </a:r>
            <a:r>
              <a:rPr lang="ja-JP" sz="1100" b="1"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（最終受付</a:t>
            </a:r>
            <a:r>
              <a:rPr lang="en-US" sz="1100" b="1"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1</a:t>
            </a:r>
            <a:r>
              <a:rPr lang="en-US" altLang="ja-JP" sz="1100" b="1"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7</a:t>
            </a:r>
            <a:r>
              <a:rPr lang="ja-JP" sz="1100" b="1"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sz="1100" b="1"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00</a:t>
            </a:r>
            <a:r>
              <a:rPr lang="ja-JP" sz="1100" b="1"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indent="669290" algn="just"/>
            <a:r>
              <a:rPr lang="ja-JP" sz="105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ご予約のお客様が優先となります。</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en-US"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TEL/FAX:</a:t>
            </a:r>
            <a:r>
              <a:rPr lang="en-US" sz="14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0229</a:t>
            </a:r>
            <a:r>
              <a:rPr lang="en-US" sz="18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(32)5473</a:t>
            </a:r>
            <a:r>
              <a:rPr lang="ja-JP" sz="14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en-US" sz="1400" b="1" kern="100" dirty="0">
                <a:effectLst/>
                <a:latin typeface="ＭＳ ゴシック" panose="020B0609070205080204" pitchFamily="49" charset="-128"/>
                <a:ea typeface="HG丸ｺﾞｼｯｸM-PRO" panose="020F0600000000000000" pitchFamily="50" charset="-128"/>
                <a:cs typeface="Times New Roman" panose="02020603050405020304" pitchFamily="18" charset="0"/>
              </a:rPr>
              <a:t>URL http://www.yasashiite.online</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en-US" sz="1400" b="1" kern="100" dirty="0">
                <a:effectLst/>
                <a:latin typeface="ＭＳ ゴシック" panose="020B0609070205080204" pitchFamily="49" charset="-128"/>
                <a:ea typeface="HG丸ｺﾞｼｯｸM-PRO" panose="020F0600000000000000" pitchFamily="50" charset="-128"/>
                <a:cs typeface="Times New Roman" panose="02020603050405020304" pitchFamily="18" charset="0"/>
              </a:rPr>
              <a:t>e-mail  </a:t>
            </a:r>
            <a:r>
              <a:rPr lang="en-US" sz="1400" b="1" u="none" strike="noStrike" kern="100" dirty="0">
                <a:solidFill>
                  <a:srgbClr val="000000"/>
                </a:solidFill>
                <a:effectLst/>
                <a:latin typeface="ＭＳ ゴシック" panose="020B0609070205080204" pitchFamily="49" charset="-128"/>
                <a:ea typeface="HG丸ｺﾞｼｯｸM-PRO" panose="020F0600000000000000" pitchFamily="50" charset="-128"/>
                <a:cs typeface="Times New Roman" panose="02020603050405020304" pitchFamily="18" charset="0"/>
                <a:hlinkClick r:id="rId4"/>
              </a:rPr>
              <a:t>therapy2@wit.ocn.ne.jp</a:t>
            </a:r>
            <a:r>
              <a:rPr lang="en-US" sz="1400" b="1" kern="100" dirty="0">
                <a:solidFill>
                  <a:srgbClr val="000000"/>
                </a:solidFill>
                <a:effectLst/>
                <a:latin typeface="AR P丸ゴシック体M"/>
                <a:ea typeface="HG丸ｺﾞｼｯｸM-PRO" panose="020F0600000000000000" pitchFamily="50" charset="-128"/>
                <a:cs typeface="Times New Roman" panose="02020603050405020304" pitchFamily="18" charset="0"/>
              </a:rPr>
              <a:t> </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2" name="Text Box 1019">
            <a:extLst>
              <a:ext uri="{FF2B5EF4-FFF2-40B4-BE49-F238E27FC236}">
                <a16:creationId xmlns:a16="http://schemas.microsoft.com/office/drawing/2014/main" id="{4642423B-7F20-4853-A1D6-E46E6E42B2DE}"/>
              </a:ext>
            </a:extLst>
          </p:cNvPr>
          <p:cNvSpPr txBox="1">
            <a:spLocks noChangeArrowheads="1"/>
          </p:cNvSpPr>
          <p:nvPr/>
        </p:nvSpPr>
        <p:spPr bwMode="auto">
          <a:xfrm>
            <a:off x="4113847" y="9350541"/>
            <a:ext cx="2286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r>
              <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※衣服を着たままで施術を受けられ</a:t>
            </a:r>
          </a:p>
          <a:p>
            <a:pPr algn="just"/>
            <a:r>
              <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ます（楽な服装でおいでください）。</a:t>
            </a:r>
          </a:p>
          <a:p>
            <a:pPr algn="just"/>
            <a:r>
              <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※高額なチケットや健康器具、健康</a:t>
            </a:r>
          </a:p>
          <a:p>
            <a:pPr algn="just"/>
            <a:r>
              <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食品などの販売はおこなっており</a:t>
            </a:r>
          </a:p>
          <a:p>
            <a:pPr algn="just"/>
            <a:r>
              <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ません。お支払いは一回ごとです。</a:t>
            </a:r>
          </a:p>
          <a:p>
            <a:pPr algn="just"/>
            <a:r>
              <a:rPr 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13" name="図 12">
            <a:extLst>
              <a:ext uri="{FF2B5EF4-FFF2-40B4-BE49-F238E27FC236}">
                <a16:creationId xmlns:a16="http://schemas.microsoft.com/office/drawing/2014/main" id="{1F98071A-BB88-427A-AA2E-55CE4A4C1458}"/>
              </a:ext>
            </a:extLst>
          </p:cNvPr>
          <p:cNvPicPr/>
          <p:nvPr/>
        </p:nvPicPr>
        <p:blipFill>
          <a:blip r:embed="rId5">
            <a:extLst>
              <a:ext uri="{28A0092B-C50C-407E-A947-70E740481C1C}">
                <a14:useLocalDpi xmlns:a14="http://schemas.microsoft.com/office/drawing/2010/main" val="0"/>
              </a:ext>
            </a:extLst>
          </a:blip>
          <a:stretch>
            <a:fillRect/>
          </a:stretch>
        </p:blipFill>
        <p:spPr>
          <a:xfrm>
            <a:off x="6426437" y="9350541"/>
            <a:ext cx="718185" cy="718185"/>
          </a:xfrm>
          <a:prstGeom prst="rect">
            <a:avLst/>
          </a:prstGeom>
        </p:spPr>
      </p:pic>
      <p:sp>
        <p:nvSpPr>
          <p:cNvPr id="14" name="テキスト ボックス 16">
            <a:extLst>
              <a:ext uri="{FF2B5EF4-FFF2-40B4-BE49-F238E27FC236}">
                <a16:creationId xmlns:a16="http://schemas.microsoft.com/office/drawing/2014/main" id="{6879899D-6DFC-4C3F-9987-ED6FBB6355AC}"/>
              </a:ext>
            </a:extLst>
          </p:cNvPr>
          <p:cNvSpPr txBox="1"/>
          <p:nvPr/>
        </p:nvSpPr>
        <p:spPr>
          <a:xfrm>
            <a:off x="6264644" y="9982710"/>
            <a:ext cx="1030605" cy="4267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dirty="0">
                <a:effectLst/>
                <a:latin typeface="HG丸ｺﾞｼｯｸM-PRO" panose="020F0600000000000000" pitchFamily="50" charset="-128"/>
                <a:ea typeface="ＭＳ ゴシック" panose="020B0609070205080204" pitchFamily="49" charset="-128"/>
                <a:cs typeface="Times New Roman" panose="02020603050405020304" pitchFamily="18" charset="0"/>
              </a:rPr>
              <a:t>優しい手の</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sz="800" kern="100" dirty="0">
                <a:effectLst/>
                <a:latin typeface="HG丸ｺﾞｼｯｸM-PRO" panose="020F0600000000000000" pitchFamily="50" charset="-128"/>
                <a:ea typeface="ＭＳ ゴシック" panose="020B0609070205080204" pitchFamily="49" charset="-128"/>
                <a:cs typeface="Times New Roman" panose="02020603050405020304" pitchFamily="18" charset="0"/>
              </a:rPr>
              <a:t>ホームページ</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15" name="図 14">
            <a:extLst>
              <a:ext uri="{FF2B5EF4-FFF2-40B4-BE49-F238E27FC236}">
                <a16:creationId xmlns:a16="http://schemas.microsoft.com/office/drawing/2014/main" id="{B8C8BE98-31EE-2201-BEEF-46425735FB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0958" y="8426540"/>
            <a:ext cx="680817" cy="775860"/>
          </a:xfrm>
          <a:prstGeom prst="rect">
            <a:avLst/>
          </a:prstGeom>
        </p:spPr>
      </p:pic>
    </p:spTree>
    <p:extLst>
      <p:ext uri="{BB962C8B-B14F-4D97-AF65-F5344CB8AC3E}">
        <p14:creationId xmlns:p14="http://schemas.microsoft.com/office/powerpoint/2010/main" val="4250617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91">
            <a:extLst>
              <a:ext uri="{FF2B5EF4-FFF2-40B4-BE49-F238E27FC236}">
                <a16:creationId xmlns:a16="http://schemas.microsoft.com/office/drawing/2014/main" id="{DDDB6F2E-193E-4B1B-B2C0-584555D953FF}"/>
              </a:ext>
            </a:extLst>
          </p:cNvPr>
          <p:cNvSpPr txBox="1">
            <a:spLocks noChangeArrowheads="1"/>
          </p:cNvSpPr>
          <p:nvPr/>
        </p:nvSpPr>
        <p:spPr bwMode="auto">
          <a:xfrm>
            <a:off x="386823" y="491010"/>
            <a:ext cx="3086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講座とイベント（</a:t>
            </a:r>
            <a:r>
              <a:rPr lang="ja-JP"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施術室</a:t>
            </a:r>
            <a:r>
              <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優しい手</a:t>
            </a:r>
            <a:r>
              <a:rPr lang="en-US"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a:t>
            </a:r>
            <a:r>
              <a:rPr lang="ja-JP"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階</a:t>
            </a: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r>
              <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お申込みお問合せは優しい手（</a:t>
            </a:r>
            <a:r>
              <a:rPr 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32-5473</a:t>
            </a:r>
            <a:r>
              <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p>
            <a:pPr algn="ctr"/>
            <a:r>
              <a:rPr lang="en-US" sz="3600" kern="100" dirty="0">
                <a:effectLst/>
                <a:latin typeface="富士ポップ"/>
                <a:ea typeface="HG丸ｺﾞｼｯｸM-PRO" panose="020F0600000000000000" pitchFamily="50" charset="-128"/>
                <a:cs typeface="Times New Roman" panose="02020603050405020304" pitchFamily="18" charset="0"/>
              </a:rPr>
              <a:t> </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3" name="Text Box 892">
            <a:extLst>
              <a:ext uri="{FF2B5EF4-FFF2-40B4-BE49-F238E27FC236}">
                <a16:creationId xmlns:a16="http://schemas.microsoft.com/office/drawing/2014/main" id="{69B4F5A8-FB9F-4E5F-B524-B50C0DA02D04}"/>
              </a:ext>
            </a:extLst>
          </p:cNvPr>
          <p:cNvSpPr txBox="1">
            <a:spLocks noChangeArrowheads="1"/>
          </p:cNvSpPr>
          <p:nvPr/>
        </p:nvSpPr>
        <p:spPr bwMode="auto">
          <a:xfrm>
            <a:off x="386823" y="891804"/>
            <a:ext cx="242125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r>
              <a:rPr lang="ja-JP" sz="2400" kern="100" dirty="0">
                <a:effectLst/>
                <a:latin typeface="HG丸ｺﾞｼｯｸM-PRO" panose="020F0600000000000000" pitchFamily="50" charset="-128"/>
                <a:ea typeface="HGP創英角ﾎﾟｯﾌﾟ体" panose="040B0A00000000000000" pitchFamily="50" charset="-128"/>
                <a:cs typeface="Times New Roman" panose="02020603050405020304" pitchFamily="18" charset="0"/>
              </a:rPr>
              <a:t>優しい手スタジオ</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4" name="Text Box 893">
            <a:extLst>
              <a:ext uri="{FF2B5EF4-FFF2-40B4-BE49-F238E27FC236}">
                <a16:creationId xmlns:a16="http://schemas.microsoft.com/office/drawing/2014/main" id="{9091422D-79C7-4FED-AA81-E0B9E09F626B}"/>
              </a:ext>
            </a:extLst>
          </p:cNvPr>
          <p:cNvSpPr txBox="1">
            <a:spLocks noChangeArrowheads="1"/>
          </p:cNvSpPr>
          <p:nvPr/>
        </p:nvSpPr>
        <p:spPr bwMode="auto">
          <a:xfrm>
            <a:off x="3522027" y="429919"/>
            <a:ext cx="365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indent="127000" algn="just"/>
            <a:r>
              <a:rPr lang="ja-JP"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施術室優しい手の</a:t>
            </a:r>
            <a:r>
              <a:rPr lang="en-US"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a:t>
            </a:r>
            <a:r>
              <a:rPr lang="ja-JP"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階「優しい手スタジオ」は少人数の講座や会合にお使いいただくことができます。使用料は無料です。（ただし、</a:t>
            </a:r>
            <a:r>
              <a:rPr lang="en-US"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a:t>
            </a:r>
            <a:r>
              <a:rPr lang="ja-JP"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階がセラピールームなので、大きな音のする催しものはお断りすることがあります）</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5" name="テキスト ボックス 8">
            <a:extLst>
              <a:ext uri="{FF2B5EF4-FFF2-40B4-BE49-F238E27FC236}">
                <a16:creationId xmlns:a16="http://schemas.microsoft.com/office/drawing/2014/main" id="{5B016386-6E5F-47ED-85EA-819AC14E7DFA}"/>
              </a:ext>
            </a:extLst>
          </p:cNvPr>
          <p:cNvSpPr txBox="1"/>
          <p:nvPr/>
        </p:nvSpPr>
        <p:spPr>
          <a:xfrm>
            <a:off x="3141980" y="1061772"/>
            <a:ext cx="4417695" cy="3638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200" kern="100" dirty="0">
                <a:effectLst/>
                <a:latin typeface="HG丸ｺﾞｼｯｸM-PRO" panose="020F0600000000000000" pitchFamily="50" charset="-128"/>
                <a:ea typeface="HG創英角ｺﾞｼｯｸUB" panose="020B0909000000000000" pitchFamily="49" charset="-128"/>
                <a:cs typeface="Times New Roman" panose="02020603050405020304" pitchFamily="18" charset="0"/>
              </a:rPr>
              <a:t>出張講座も承っております。詳しい資料をご請求ください</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aphicFrame>
        <p:nvGraphicFramePr>
          <p:cNvPr id="6" name="表 6">
            <a:extLst>
              <a:ext uri="{FF2B5EF4-FFF2-40B4-BE49-F238E27FC236}">
                <a16:creationId xmlns:a16="http://schemas.microsoft.com/office/drawing/2014/main" id="{ABD38644-768E-4FED-8F45-1A8CF9738B8C}"/>
              </a:ext>
            </a:extLst>
          </p:cNvPr>
          <p:cNvGraphicFramePr>
            <a:graphicFrameLocks noGrp="1"/>
          </p:cNvGraphicFramePr>
          <p:nvPr>
            <p:extLst>
              <p:ext uri="{D42A27DB-BD31-4B8C-83A1-F6EECF244321}">
                <p14:modId xmlns:p14="http://schemas.microsoft.com/office/powerpoint/2010/main" val="1575461851"/>
              </p:ext>
            </p:extLst>
          </p:nvPr>
        </p:nvGraphicFramePr>
        <p:xfrm>
          <a:off x="386823" y="1386085"/>
          <a:ext cx="6923389" cy="2081652"/>
        </p:xfrm>
        <a:graphic>
          <a:graphicData uri="http://schemas.openxmlformats.org/drawingml/2006/table">
            <a:tbl>
              <a:tblPr firstRow="1" bandRow="1">
                <a:tableStyleId>{5C22544A-7EE6-4342-B048-85BDC9FD1C3A}</a:tableStyleId>
              </a:tblPr>
              <a:tblGrid>
                <a:gridCol w="1648671">
                  <a:extLst>
                    <a:ext uri="{9D8B030D-6E8A-4147-A177-3AD203B41FA5}">
                      <a16:colId xmlns:a16="http://schemas.microsoft.com/office/drawing/2014/main" val="1823367008"/>
                    </a:ext>
                  </a:extLst>
                </a:gridCol>
                <a:gridCol w="2252781">
                  <a:extLst>
                    <a:ext uri="{9D8B030D-6E8A-4147-A177-3AD203B41FA5}">
                      <a16:colId xmlns:a16="http://schemas.microsoft.com/office/drawing/2014/main" val="267316581"/>
                    </a:ext>
                  </a:extLst>
                </a:gridCol>
                <a:gridCol w="1402454">
                  <a:extLst>
                    <a:ext uri="{9D8B030D-6E8A-4147-A177-3AD203B41FA5}">
                      <a16:colId xmlns:a16="http://schemas.microsoft.com/office/drawing/2014/main" val="1643162577"/>
                    </a:ext>
                  </a:extLst>
                </a:gridCol>
                <a:gridCol w="1619483">
                  <a:extLst>
                    <a:ext uri="{9D8B030D-6E8A-4147-A177-3AD203B41FA5}">
                      <a16:colId xmlns:a16="http://schemas.microsoft.com/office/drawing/2014/main" val="1779355398"/>
                    </a:ext>
                  </a:extLst>
                </a:gridCol>
              </a:tblGrid>
              <a:tr h="283332">
                <a:tc>
                  <a:txBody>
                    <a:bodyPr/>
                    <a:lstStyle/>
                    <a:p>
                      <a:pPr algn="ctr"/>
                      <a:r>
                        <a:rPr kumimoji="1" lang="ja-JP" altLang="en-US" sz="1050" dirty="0">
                          <a:solidFill>
                            <a:schemeClr val="tx1"/>
                          </a:solidFill>
                          <a:latin typeface="HGPｺﾞｼｯｸM" panose="020B0600000000000000" pitchFamily="50" charset="-128"/>
                          <a:ea typeface="HGPｺﾞｼｯｸM" panose="020B0600000000000000" pitchFamily="50" charset="-128"/>
                        </a:rPr>
                        <a:t>講座名・講師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a:solidFill>
                            <a:schemeClr val="tx1"/>
                          </a:solidFill>
                          <a:latin typeface="HGPｺﾞｼｯｸM" panose="020B0600000000000000" pitchFamily="50" charset="-128"/>
                          <a:ea typeface="HGPｺﾞｼｯｸM" panose="020B0600000000000000" pitchFamily="50" charset="-128"/>
                        </a:rPr>
                        <a:t>内　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a:solidFill>
                            <a:schemeClr val="tx1"/>
                          </a:solidFill>
                          <a:latin typeface="HGPｺﾞｼｯｸM" panose="020B0600000000000000" pitchFamily="50" charset="-128"/>
                          <a:ea typeface="HGPｺﾞｼｯｸM" panose="020B0600000000000000" pitchFamily="50" charset="-128"/>
                        </a:rPr>
                        <a:t>日　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a:solidFill>
                            <a:schemeClr val="tx1"/>
                          </a:solidFill>
                          <a:latin typeface="HGPｺﾞｼｯｸM" panose="020B0600000000000000" pitchFamily="50" charset="-128"/>
                          <a:ea typeface="HGPｺﾞｼｯｸM" panose="020B0600000000000000" pitchFamily="50" charset="-128"/>
                        </a:rPr>
                        <a:t>費　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5985506"/>
                  </a:ext>
                </a:extLst>
              </a:tr>
              <a:tr h="370840">
                <a:tc>
                  <a:txBody>
                    <a:bodyPr/>
                    <a:lstStyle/>
                    <a:p>
                      <a:pPr marL="0" algn="l" defTabSz="755934" rtl="0" eaLnBrk="1" latinLnBrk="0" hangingPunct="1"/>
                      <a:r>
                        <a:rPr kumimoji="1" lang="ja-JP" altLang="en-US" sz="1200" kern="1200" dirty="0">
                          <a:solidFill>
                            <a:schemeClr val="tx1"/>
                          </a:solidFill>
                          <a:latin typeface="HGP創英ﾌﾟﾚｾﾞﾝｽEB" panose="02020800000000000000" pitchFamily="18" charset="-128"/>
                          <a:ea typeface="HGP創英ﾌﾟﾚｾﾞﾝｽEB" panose="02020800000000000000" pitchFamily="18" charset="-128"/>
                          <a:cs typeface="+mn-cs"/>
                        </a:rPr>
                        <a:t>フットセラピー</a:t>
                      </a:r>
                      <a:endParaRPr kumimoji="1" lang="en-US" altLang="ja-JP" sz="1200" kern="1200" dirty="0">
                        <a:solidFill>
                          <a:schemeClr val="tx1"/>
                        </a:solidFill>
                        <a:latin typeface="HGP創英ﾌﾟﾚｾﾞﾝｽEB" panose="02020800000000000000" pitchFamily="18" charset="-128"/>
                        <a:ea typeface="HGP創英ﾌﾟﾚｾﾞﾝｽEB" panose="02020800000000000000" pitchFamily="18" charset="-128"/>
                        <a:cs typeface="+mn-cs"/>
                      </a:endParaRPr>
                    </a:p>
                    <a:p>
                      <a:pPr marL="0" algn="l" defTabSz="755934" rtl="0" eaLnBrk="1" latinLnBrk="0" hangingPunct="1"/>
                      <a:r>
                        <a:rPr kumimoji="1" lang="ja-JP" altLang="en-US" sz="1200" kern="1200" dirty="0">
                          <a:solidFill>
                            <a:schemeClr val="tx1"/>
                          </a:solidFill>
                          <a:latin typeface="HGP創英ﾌﾟﾚｾﾞﾝｽEB" panose="02020800000000000000" pitchFamily="18" charset="-128"/>
                          <a:ea typeface="HGP創英ﾌﾟﾚｾﾞﾝｽEB" panose="02020800000000000000" pitchFamily="18" charset="-128"/>
                          <a:cs typeface="+mn-cs"/>
                        </a:rPr>
                        <a:t>プロ養成講座</a:t>
                      </a:r>
                      <a:endParaRPr kumimoji="1" lang="en-US" altLang="ja-JP" sz="1200" kern="1200" dirty="0">
                        <a:solidFill>
                          <a:schemeClr val="tx1"/>
                        </a:solidFill>
                        <a:latin typeface="HGP創英ﾌﾟﾚｾﾞﾝｽEB" panose="02020800000000000000" pitchFamily="18" charset="-128"/>
                        <a:ea typeface="HGP創英ﾌﾟﾚｾﾞﾝｽEB" panose="02020800000000000000" pitchFamily="18" charset="-128"/>
                        <a:cs typeface="+mn-cs"/>
                      </a:endParaRPr>
                    </a:p>
                    <a:p>
                      <a:r>
                        <a:rPr kumimoji="1" lang="ja-JP" altLang="en-US" sz="1050" dirty="0">
                          <a:solidFill>
                            <a:schemeClr val="tx1"/>
                          </a:solidFill>
                          <a:latin typeface="HGPｺﾞｼｯｸM" panose="020B0600000000000000" pitchFamily="50" charset="-128"/>
                          <a:ea typeface="HGPｺﾞｼｯｸM" panose="020B0600000000000000" pitchFamily="50" charset="-128"/>
                        </a:rPr>
                        <a:t>講師　東　順子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a:solidFill>
                            <a:schemeClr val="tx1"/>
                          </a:solidFill>
                          <a:latin typeface="HGPｺﾞｼｯｸM" panose="020B0600000000000000" pitchFamily="50" charset="-128"/>
                          <a:ea typeface="HGPｺﾞｼｯｸM" panose="020B0600000000000000" pitchFamily="50" charset="-128"/>
                        </a:rPr>
                        <a:t>フットセラピストとして開業できるレベルまで責任指導。施術の技術はもちろん、健康アドバイスのできるセラピストを目指します。卒業後の支援体制あります。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a:solidFill>
                            <a:schemeClr val="tx1"/>
                          </a:solidFill>
                          <a:latin typeface="HGPｺﾞｼｯｸM" panose="020B0600000000000000" pitchFamily="50" charset="-128"/>
                          <a:ea typeface="HGPｺﾞｼｯｸM" panose="020B0600000000000000" pitchFamily="50" charset="-128"/>
                        </a:rPr>
                        <a:t>詳細問合せください。</a:t>
                      </a:r>
                      <a:endParaRPr kumimoji="1" lang="en-US" altLang="ja-JP" sz="1050" dirty="0">
                        <a:solidFill>
                          <a:schemeClr val="tx1"/>
                        </a:solidFill>
                        <a:latin typeface="HGPｺﾞｼｯｸM" panose="020B0600000000000000" pitchFamily="50" charset="-128"/>
                        <a:ea typeface="HGPｺﾞｼｯｸM" panose="020B0600000000000000" pitchFamily="50" charset="-128"/>
                      </a:endParaRPr>
                    </a:p>
                    <a:p>
                      <a:r>
                        <a:rPr kumimoji="1" lang="en-US" altLang="ja-JP" sz="1050" dirty="0">
                          <a:solidFill>
                            <a:schemeClr val="tx1"/>
                          </a:solidFill>
                          <a:latin typeface="HGPｺﾞｼｯｸM" panose="020B0600000000000000" pitchFamily="50" charset="-128"/>
                          <a:ea typeface="HGPｺﾞｼｯｸM" panose="020B0600000000000000" pitchFamily="50" charset="-128"/>
                        </a:rPr>
                        <a:t>※</a:t>
                      </a:r>
                      <a:r>
                        <a:rPr kumimoji="1" lang="ja-JP" altLang="en-US" sz="1050" dirty="0">
                          <a:solidFill>
                            <a:schemeClr val="tx1"/>
                          </a:solidFill>
                          <a:latin typeface="HGPｺﾞｼｯｸM" panose="020B0600000000000000" pitchFamily="50" charset="-128"/>
                          <a:ea typeface="HGPｺﾞｼｯｸM" panose="020B0600000000000000" pitchFamily="50" charset="-128"/>
                        </a:rPr>
                        <a:t>ボランティアセラピスト養成講座（</a:t>
                      </a:r>
                      <a:r>
                        <a:rPr kumimoji="1" lang="en-US" altLang="ja-JP" sz="1050" dirty="0">
                          <a:solidFill>
                            <a:schemeClr val="tx1"/>
                          </a:solidFill>
                          <a:latin typeface="HGPｺﾞｼｯｸM" panose="020B0600000000000000" pitchFamily="50" charset="-128"/>
                          <a:ea typeface="HGPｺﾞｼｯｸM" panose="020B0600000000000000" pitchFamily="50" charset="-128"/>
                        </a:rPr>
                        <a:t>8H</a:t>
                      </a:r>
                      <a:r>
                        <a:rPr kumimoji="1" lang="ja-JP" altLang="en-US" sz="1050" dirty="0">
                          <a:solidFill>
                            <a:schemeClr val="tx1"/>
                          </a:solidFill>
                          <a:latin typeface="HGPｺﾞｼｯｸM" panose="020B0600000000000000" pitchFamily="50" charset="-128"/>
                          <a:ea typeface="HGPｺﾞｼｯｸM" panose="020B0600000000000000" pitchFamily="50" charset="-128"/>
                        </a:rPr>
                        <a:t>）修了者は「基礎コース」</a:t>
                      </a:r>
                      <a:endParaRPr kumimoji="1" lang="en-US" altLang="ja-JP" sz="1050" dirty="0">
                        <a:solidFill>
                          <a:schemeClr val="tx1"/>
                        </a:solidFill>
                        <a:latin typeface="HGPｺﾞｼｯｸM" panose="020B0600000000000000" pitchFamily="50" charset="-128"/>
                        <a:ea typeface="HGPｺﾞｼｯｸM" panose="020B0600000000000000" pitchFamily="50" charset="-128"/>
                      </a:endParaRPr>
                    </a:p>
                    <a:p>
                      <a:r>
                        <a:rPr kumimoji="1" lang="ja-JP" altLang="en-US" sz="1050" dirty="0">
                          <a:solidFill>
                            <a:schemeClr val="tx1"/>
                          </a:solidFill>
                          <a:latin typeface="HGPｺﾞｼｯｸM" panose="020B0600000000000000" pitchFamily="50" charset="-128"/>
                          <a:ea typeface="HGPｺﾞｼｯｸM" panose="020B0600000000000000" pitchFamily="50" charset="-128"/>
                        </a:rPr>
                        <a:t>が免除されます。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a:solidFill>
                            <a:schemeClr val="tx1"/>
                          </a:solidFill>
                          <a:latin typeface="HGPｺﾞｼｯｸM" panose="020B0600000000000000" pitchFamily="50" charset="-128"/>
                          <a:ea typeface="HGPｺﾞｼｯｸM" panose="020B0600000000000000" pitchFamily="50" charset="-128"/>
                        </a:rPr>
                        <a:t>基礎コース</a:t>
                      </a:r>
                      <a:r>
                        <a:rPr kumimoji="1" lang="en-US" altLang="ja-JP" sz="1050" dirty="0">
                          <a:solidFill>
                            <a:schemeClr val="tx1"/>
                          </a:solidFill>
                          <a:latin typeface="HGPｺﾞｼｯｸM" panose="020B0600000000000000" pitchFamily="50" charset="-128"/>
                          <a:ea typeface="HGPｺﾞｼｯｸM" panose="020B0600000000000000" pitchFamily="50" charset="-128"/>
                        </a:rPr>
                        <a:t>8</a:t>
                      </a:r>
                      <a:r>
                        <a:rPr kumimoji="1" lang="ja-JP" altLang="en-US" sz="1050" dirty="0">
                          <a:solidFill>
                            <a:schemeClr val="tx1"/>
                          </a:solidFill>
                          <a:latin typeface="HGPｺﾞｼｯｸM" panose="020B0600000000000000" pitchFamily="50" charset="-128"/>
                          <a:ea typeface="HGPｺﾞｼｯｸM" panose="020B0600000000000000" pitchFamily="50" charset="-128"/>
                        </a:rPr>
                        <a:t>時間修了後、標準</a:t>
                      </a:r>
                      <a:r>
                        <a:rPr kumimoji="1" lang="en-US" altLang="ja-JP" sz="1050" dirty="0">
                          <a:solidFill>
                            <a:schemeClr val="tx1"/>
                          </a:solidFill>
                          <a:latin typeface="HGPｺﾞｼｯｸM" panose="020B0600000000000000" pitchFamily="50" charset="-128"/>
                          <a:ea typeface="HGPｺﾞｼｯｸM" panose="020B0600000000000000" pitchFamily="50" charset="-128"/>
                        </a:rPr>
                        <a:t>30</a:t>
                      </a:r>
                      <a:r>
                        <a:rPr kumimoji="1" lang="ja-JP" altLang="en-US" sz="1050" dirty="0">
                          <a:solidFill>
                            <a:schemeClr val="tx1"/>
                          </a:solidFill>
                          <a:latin typeface="HGPｺﾞｼｯｸM" panose="020B0600000000000000" pitchFamily="50" charset="-128"/>
                          <a:ea typeface="HGPｺﾞｼｯｸM" panose="020B0600000000000000" pitchFamily="50" charset="-128"/>
                        </a:rPr>
                        <a:t>時間</a:t>
                      </a:r>
                      <a:endParaRPr kumimoji="1" lang="en-US" altLang="ja-JP" sz="1050" dirty="0">
                        <a:solidFill>
                          <a:schemeClr val="tx1"/>
                        </a:solidFill>
                        <a:latin typeface="HGPｺﾞｼｯｸM" panose="020B0600000000000000" pitchFamily="50" charset="-128"/>
                        <a:ea typeface="HGPｺﾞｼｯｸM" panose="020B0600000000000000" pitchFamily="50" charset="-128"/>
                      </a:endParaRPr>
                    </a:p>
                    <a:p>
                      <a:r>
                        <a:rPr kumimoji="1" lang="en-US" altLang="ja-JP" sz="1050" dirty="0">
                          <a:solidFill>
                            <a:schemeClr val="tx1"/>
                          </a:solidFill>
                          <a:latin typeface="HGPｺﾞｼｯｸM" panose="020B0600000000000000" pitchFamily="50" charset="-128"/>
                          <a:ea typeface="HGPｺﾞｼｯｸM" panose="020B0600000000000000" pitchFamily="50" charset="-128"/>
                        </a:rPr>
                        <a:t>228,900</a:t>
                      </a:r>
                      <a:r>
                        <a:rPr kumimoji="1" lang="ja-JP" altLang="en-US" sz="1050" dirty="0">
                          <a:solidFill>
                            <a:schemeClr val="tx1"/>
                          </a:solidFill>
                          <a:latin typeface="HGPｺﾞｼｯｸM" panose="020B0600000000000000" pitchFamily="50" charset="-128"/>
                          <a:ea typeface="HGPｺﾞｼｯｸM" panose="020B0600000000000000" pitchFamily="50" charset="-128"/>
                        </a:rPr>
                        <a:t>円（税込）</a:t>
                      </a:r>
                      <a:endParaRPr kumimoji="1" lang="en-US" altLang="ja-JP" sz="1050" dirty="0">
                        <a:solidFill>
                          <a:schemeClr val="tx1"/>
                        </a:solidFill>
                        <a:latin typeface="HGPｺﾞｼｯｸM" panose="020B0600000000000000" pitchFamily="50" charset="-128"/>
                        <a:ea typeface="HGPｺﾞｼｯｸM" panose="020B0600000000000000" pitchFamily="50" charset="-128"/>
                      </a:endParaRPr>
                    </a:p>
                    <a:p>
                      <a:r>
                        <a:rPr kumimoji="1" lang="ja-JP" altLang="en-US" sz="1050" dirty="0">
                          <a:solidFill>
                            <a:schemeClr val="tx1"/>
                          </a:solidFill>
                          <a:latin typeface="HGPｺﾞｼｯｸM" panose="020B0600000000000000" pitchFamily="50" charset="-128"/>
                          <a:ea typeface="HGPｺﾞｼｯｸM" panose="020B0600000000000000" pitchFamily="50" charset="-128"/>
                        </a:rPr>
                        <a:t>支援システム実施中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3720505"/>
                  </a:ext>
                </a:extLst>
              </a:tr>
              <a:tr h="37084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HGP創英ﾌﾟﾚｾﾞﾝｽEB" panose="02020800000000000000" pitchFamily="18" charset="-128"/>
                          <a:ea typeface="HGP創英ﾌﾟﾚｾﾞﾝｽEB" panose="02020800000000000000" pitchFamily="18" charset="-128"/>
                          <a:cs typeface="+mn-cs"/>
                        </a:rPr>
                        <a:t>東　順子の</a:t>
                      </a:r>
                      <a:r>
                        <a:rPr kumimoji="1" lang="ja-JP" altLang="en-US" sz="1050" kern="1200" dirty="0">
                          <a:solidFill>
                            <a:schemeClr val="tx1"/>
                          </a:solidFill>
                          <a:latin typeface="HGP創英ﾌﾟﾚｾﾞﾝｽEB" panose="02020800000000000000" pitchFamily="18" charset="-128"/>
                          <a:ea typeface="HGP創英ﾌﾟﾚｾﾞﾝｽEB" panose="02020800000000000000" pitchFamily="18" charset="-128"/>
                          <a:cs typeface="+mn-cs"/>
                        </a:rPr>
                        <a:t>個人レッスン</a:t>
                      </a:r>
                    </a:p>
                    <a:p>
                      <a:endParaRPr kumimoji="1" lang="en-US" altLang="ja-JP" sz="1050" dirty="0">
                        <a:solidFill>
                          <a:schemeClr val="tx1"/>
                        </a:solidFill>
                        <a:latin typeface="HGPｺﾞｼｯｸM" panose="020B0600000000000000" pitchFamily="50" charset="-128"/>
                        <a:ea typeface="HGPｺﾞｼｯｸM" panose="020B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chemeClr val="tx1"/>
                          </a:solidFill>
                          <a:latin typeface="HGPｺﾞｼｯｸE" panose="020B0900000000000000" pitchFamily="50" charset="-128"/>
                          <a:ea typeface="HGPｺﾞｼｯｸE" panose="020B0900000000000000" pitchFamily="50" charset="-128"/>
                        </a:rPr>
                        <a:t>施術で解決できない不調は、姿勢矯正、筋トレ、ストレッチが必要</a:t>
                      </a:r>
                      <a:endParaRPr kumimoji="1" lang="en-US" altLang="ja-JP" sz="1100" dirty="0">
                        <a:solidFill>
                          <a:schemeClr val="tx1"/>
                        </a:solidFill>
                        <a:latin typeface="HGPｺﾞｼｯｸE" panose="020B0900000000000000" pitchFamily="50" charset="-128"/>
                        <a:ea typeface="HGPｺﾞｼｯｸE" panose="020B0900000000000000" pitchFamily="50" charset="-128"/>
                      </a:endParaRPr>
                    </a:p>
                    <a:p>
                      <a:r>
                        <a:rPr kumimoji="1" lang="ja-JP" altLang="en-US" sz="1050" dirty="0">
                          <a:solidFill>
                            <a:schemeClr val="tx1"/>
                          </a:solidFill>
                          <a:latin typeface="HGPｺﾞｼｯｸM" panose="020B0600000000000000" pitchFamily="50" charset="-128"/>
                          <a:ea typeface="HGPｺﾞｼｯｸM" panose="020B0600000000000000" pitchFamily="50" charset="-128"/>
                        </a:rPr>
                        <a:t>個人に合わせたレッスンで対応します。</a:t>
                      </a:r>
                      <a:endParaRPr kumimoji="1" lang="en-US" altLang="ja-JP" sz="1050" dirty="0">
                        <a:solidFill>
                          <a:schemeClr val="tx1"/>
                        </a:solidFill>
                        <a:latin typeface="HGPｺﾞｼｯｸM" panose="020B0600000000000000" pitchFamily="50" charset="-128"/>
                        <a:ea typeface="HGPｺﾞｼｯｸM" panose="020B0600000000000000" pitchFamily="50" charset="-128"/>
                      </a:endParaRPr>
                    </a:p>
                    <a:p>
                      <a:r>
                        <a:rPr kumimoji="1" lang="ja-JP" altLang="en-US" sz="1050" dirty="0">
                          <a:solidFill>
                            <a:schemeClr val="tx1"/>
                          </a:solidFill>
                          <a:latin typeface="HGPｺﾞｼｯｸM" panose="020B0600000000000000" pitchFamily="50" charset="-128"/>
                          <a:ea typeface="HGPｺﾞｼｯｸM" panose="020B0600000000000000" pitchFamily="50" charset="-128"/>
                        </a:rPr>
                        <a:t>忙しい方、おおぜいのレッスンが苦手な方におすすめです。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a:solidFill>
                            <a:schemeClr val="tx1"/>
                          </a:solidFill>
                          <a:latin typeface="HGPｺﾞｼｯｸM" panose="020B0600000000000000" pitchFamily="50" charset="-128"/>
                          <a:ea typeface="HGPｺﾞｼｯｸM" panose="020B0600000000000000" pitchFamily="50" charset="-128"/>
                        </a:rPr>
                        <a:t>施術と同様ご予約ください。個人指導です。</a:t>
                      </a:r>
                      <a:endParaRPr kumimoji="1" lang="en-US" altLang="ja-JP" sz="1050" dirty="0">
                        <a:solidFill>
                          <a:schemeClr val="tx1"/>
                        </a:solidFill>
                        <a:latin typeface="HGPｺﾞｼｯｸM" panose="020B0600000000000000" pitchFamily="50" charset="-128"/>
                        <a:ea typeface="HGPｺﾞｼｯｸM" panose="020B0600000000000000" pitchFamily="50" charset="-128"/>
                      </a:endParaRPr>
                    </a:p>
                    <a:p>
                      <a:r>
                        <a:rPr kumimoji="1" lang="en-US" altLang="ja-JP" sz="1050" dirty="0">
                          <a:solidFill>
                            <a:schemeClr val="tx1"/>
                          </a:solidFill>
                          <a:latin typeface="HGPｺﾞｼｯｸM" panose="020B0600000000000000" pitchFamily="50" charset="-128"/>
                          <a:ea typeface="HGPｺﾞｼｯｸM" panose="020B0600000000000000" pitchFamily="50" charset="-128"/>
                        </a:rPr>
                        <a:t>1</a:t>
                      </a:r>
                      <a:r>
                        <a:rPr kumimoji="1" lang="ja-JP" altLang="en-US" sz="1050" dirty="0">
                          <a:solidFill>
                            <a:schemeClr val="tx1"/>
                          </a:solidFill>
                          <a:latin typeface="HGPｺﾞｼｯｸM" panose="020B0600000000000000" pitchFamily="50" charset="-128"/>
                          <a:ea typeface="HGPｺﾞｼｯｸM" panose="020B0600000000000000" pitchFamily="50" charset="-128"/>
                        </a:rPr>
                        <a:t>回～継続も可</a:t>
                      </a:r>
                      <a:endParaRPr kumimoji="1" lang="en-US" altLang="ja-JP" sz="1050" dirty="0">
                        <a:solidFill>
                          <a:schemeClr val="tx1"/>
                        </a:solidFill>
                        <a:latin typeface="HGPｺﾞｼｯｸM" panose="020B0600000000000000" pitchFamily="50" charset="-128"/>
                        <a:ea typeface="HGPｺﾞｼｯｸM" panose="020B0600000000000000" pitchFamily="50" charset="-128"/>
                      </a:endParaRPr>
                    </a:p>
                    <a:p>
                      <a:r>
                        <a:rPr kumimoji="1" lang="ja-JP" altLang="en-US" sz="1050" dirty="0">
                          <a:solidFill>
                            <a:schemeClr val="tx1"/>
                          </a:solidFill>
                          <a:latin typeface="HGPｺﾞｼｯｸM" panose="020B0600000000000000" pitchFamily="50" charset="-128"/>
                          <a:ea typeface="HGPｺﾞｼｯｸM" panose="020B0600000000000000" pitchFamily="50" charset="-128"/>
                        </a:rPr>
                        <a:t>ご相談ください。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dirty="0">
                          <a:solidFill>
                            <a:schemeClr val="tx1"/>
                          </a:solidFill>
                          <a:latin typeface="HGPｺﾞｼｯｸM" panose="020B0600000000000000" pitchFamily="50" charset="-128"/>
                          <a:ea typeface="HGPｺﾞｼｯｸM" panose="020B0600000000000000" pitchFamily="50" charset="-128"/>
                        </a:rPr>
                        <a:t>15</a:t>
                      </a:r>
                      <a:r>
                        <a:rPr kumimoji="1" lang="ja-JP" altLang="en-US" sz="1050" dirty="0">
                          <a:solidFill>
                            <a:schemeClr val="tx1"/>
                          </a:solidFill>
                          <a:latin typeface="HGPｺﾞｼｯｸM" panose="020B0600000000000000" pitchFamily="50" charset="-128"/>
                          <a:ea typeface="HGPｺﾞｼｯｸM" panose="020B0600000000000000" pitchFamily="50" charset="-128"/>
                        </a:rPr>
                        <a:t>分</a:t>
                      </a:r>
                      <a:r>
                        <a:rPr kumimoji="1" lang="en-US" altLang="ja-JP" sz="1050" dirty="0">
                          <a:solidFill>
                            <a:schemeClr val="tx1"/>
                          </a:solidFill>
                          <a:latin typeface="HGPｺﾞｼｯｸM" panose="020B0600000000000000" pitchFamily="50" charset="-128"/>
                          <a:ea typeface="HGPｺﾞｼｯｸM" panose="020B0600000000000000" pitchFamily="50" charset="-128"/>
                        </a:rPr>
                        <a:t>1,100</a:t>
                      </a:r>
                      <a:r>
                        <a:rPr kumimoji="1" lang="ja-JP" altLang="en-US" sz="1050" dirty="0">
                          <a:solidFill>
                            <a:schemeClr val="tx1"/>
                          </a:solidFill>
                          <a:latin typeface="HGPｺﾞｼｯｸM" panose="020B0600000000000000" pitchFamily="50" charset="-128"/>
                          <a:ea typeface="HGPｺﾞｼｯｸM" panose="020B0600000000000000" pitchFamily="50" charset="-128"/>
                        </a:rPr>
                        <a:t>円（税込）</a:t>
                      </a:r>
                      <a:endParaRPr kumimoji="1" lang="en-US" altLang="ja-JP" sz="1050" dirty="0">
                        <a:solidFill>
                          <a:schemeClr val="tx1"/>
                        </a:solidFill>
                        <a:latin typeface="HGPｺﾞｼｯｸM" panose="020B0600000000000000" pitchFamily="50" charset="-128"/>
                        <a:ea typeface="HGPｺﾞｼｯｸM" panose="020B0600000000000000" pitchFamily="50" charset="-128"/>
                      </a:endParaRPr>
                    </a:p>
                    <a:p>
                      <a:r>
                        <a:rPr kumimoji="1" lang="ja-JP" altLang="en-US" sz="1050" dirty="0">
                          <a:solidFill>
                            <a:schemeClr val="tx1"/>
                          </a:solidFill>
                          <a:latin typeface="HGPｺﾞｼｯｸM" panose="020B0600000000000000" pitchFamily="50" charset="-128"/>
                          <a:ea typeface="HGPｺﾞｼｯｸM" panose="020B0600000000000000" pitchFamily="50" charset="-128"/>
                        </a:rPr>
                        <a:t>状態や希望に合わせてご指導します。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835591"/>
                  </a:ext>
                </a:extLst>
              </a:tr>
            </a:tbl>
          </a:graphicData>
        </a:graphic>
      </p:graphicFrame>
      <p:graphicFrame>
        <p:nvGraphicFramePr>
          <p:cNvPr id="18" name="表 2">
            <a:extLst>
              <a:ext uri="{FF2B5EF4-FFF2-40B4-BE49-F238E27FC236}">
                <a16:creationId xmlns:a16="http://schemas.microsoft.com/office/drawing/2014/main" id="{532A1D9E-E5C1-490C-97B8-FF1BA1B08F23}"/>
              </a:ext>
            </a:extLst>
          </p:cNvPr>
          <p:cNvGraphicFramePr>
            <a:graphicFrameLocks noGrp="1"/>
          </p:cNvGraphicFramePr>
          <p:nvPr>
            <p:extLst>
              <p:ext uri="{D42A27DB-BD31-4B8C-83A1-F6EECF244321}">
                <p14:modId xmlns:p14="http://schemas.microsoft.com/office/powerpoint/2010/main" val="201640806"/>
              </p:ext>
            </p:extLst>
          </p:nvPr>
        </p:nvGraphicFramePr>
        <p:xfrm>
          <a:off x="406357" y="3971785"/>
          <a:ext cx="6773270" cy="4603055"/>
        </p:xfrm>
        <a:graphic>
          <a:graphicData uri="http://schemas.openxmlformats.org/drawingml/2006/table">
            <a:tbl>
              <a:tblPr firstRow="1" bandRow="1">
                <a:tableStyleId>{9DCAF9ED-07DC-4A11-8D7F-57B35C25682E}</a:tableStyleId>
              </a:tblPr>
              <a:tblGrid>
                <a:gridCol w="1043620">
                  <a:extLst>
                    <a:ext uri="{9D8B030D-6E8A-4147-A177-3AD203B41FA5}">
                      <a16:colId xmlns:a16="http://schemas.microsoft.com/office/drawing/2014/main" val="2732136102"/>
                    </a:ext>
                  </a:extLst>
                </a:gridCol>
                <a:gridCol w="907042">
                  <a:extLst>
                    <a:ext uri="{9D8B030D-6E8A-4147-A177-3AD203B41FA5}">
                      <a16:colId xmlns:a16="http://schemas.microsoft.com/office/drawing/2014/main" val="297886455"/>
                    </a:ext>
                  </a:extLst>
                </a:gridCol>
                <a:gridCol w="993997">
                  <a:extLst>
                    <a:ext uri="{9D8B030D-6E8A-4147-A177-3AD203B41FA5}">
                      <a16:colId xmlns:a16="http://schemas.microsoft.com/office/drawing/2014/main" val="3583822626"/>
                    </a:ext>
                  </a:extLst>
                </a:gridCol>
                <a:gridCol w="993966">
                  <a:extLst>
                    <a:ext uri="{9D8B030D-6E8A-4147-A177-3AD203B41FA5}">
                      <a16:colId xmlns:a16="http://schemas.microsoft.com/office/drawing/2014/main" val="1761155649"/>
                    </a:ext>
                  </a:extLst>
                </a:gridCol>
                <a:gridCol w="883525">
                  <a:extLst>
                    <a:ext uri="{9D8B030D-6E8A-4147-A177-3AD203B41FA5}">
                      <a16:colId xmlns:a16="http://schemas.microsoft.com/office/drawing/2014/main" val="847829259"/>
                    </a:ext>
                  </a:extLst>
                </a:gridCol>
                <a:gridCol w="924191">
                  <a:extLst>
                    <a:ext uri="{9D8B030D-6E8A-4147-A177-3AD203B41FA5}">
                      <a16:colId xmlns:a16="http://schemas.microsoft.com/office/drawing/2014/main" val="93961925"/>
                    </a:ext>
                  </a:extLst>
                </a:gridCol>
                <a:gridCol w="1026929">
                  <a:extLst>
                    <a:ext uri="{9D8B030D-6E8A-4147-A177-3AD203B41FA5}">
                      <a16:colId xmlns:a16="http://schemas.microsoft.com/office/drawing/2014/main" val="2083265349"/>
                    </a:ext>
                  </a:extLst>
                </a:gridCol>
              </a:tblGrid>
              <a:tr h="315502">
                <a:tc>
                  <a:txBody>
                    <a:bodyPr/>
                    <a:lstStyle/>
                    <a:p>
                      <a:pPr algn="ctr"/>
                      <a:r>
                        <a:rPr kumimoji="1" lang="ja-JP" altLang="en-US" dirty="0">
                          <a:solidFill>
                            <a:schemeClr val="bg1"/>
                          </a:solidFill>
                          <a:latin typeface="HGPｺﾞｼｯｸE" panose="020B0900000000000000" pitchFamily="50" charset="-128"/>
                          <a:ea typeface="HGPｺﾞｼｯｸE" panose="020B0900000000000000" pitchFamily="50" charset="-128"/>
                        </a:rPr>
                        <a:t>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latin typeface="HGPｺﾞｼｯｸE" panose="020B0900000000000000" pitchFamily="50" charset="-128"/>
                          <a:ea typeface="HGPｺﾞｼｯｸE" panose="020B0900000000000000" pitchFamily="50" charset="-128"/>
                        </a:rPr>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latin typeface="HGPｺﾞｼｯｸE" panose="020B0900000000000000" pitchFamily="50" charset="-128"/>
                          <a:ea typeface="HGPｺﾞｼｯｸE" panose="020B0900000000000000" pitchFamily="50" charset="-128"/>
                        </a:rPr>
                        <a:t>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latin typeface="HGPｺﾞｼｯｸE" panose="020B0900000000000000" pitchFamily="50" charset="-128"/>
                          <a:ea typeface="HGPｺﾞｼｯｸE" panose="020B0900000000000000" pitchFamily="50" charset="-128"/>
                        </a:rPr>
                        <a:t>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latin typeface="HGPｺﾞｼｯｸE" panose="020B0900000000000000" pitchFamily="50" charset="-128"/>
                          <a:ea typeface="HGPｺﾞｼｯｸE" panose="020B0900000000000000" pitchFamily="50" charset="-128"/>
                        </a:rPr>
                        <a:t>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latin typeface="HGPｺﾞｼｯｸE" panose="020B0900000000000000" pitchFamily="50" charset="-128"/>
                          <a:ea typeface="HGPｺﾞｼｯｸE" panose="020B0900000000000000" pitchFamily="50" charset="-128"/>
                        </a:rPr>
                        <a:t>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latin typeface="HGPｺﾞｼｯｸE" panose="020B0900000000000000" pitchFamily="50" charset="-128"/>
                          <a:ea typeface="HGPｺﾞｼｯｸE" panose="020B0900000000000000" pitchFamily="50" charset="-128"/>
                        </a:rPr>
                        <a:t>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0635108"/>
                  </a:ext>
                </a:extLst>
              </a:tr>
              <a:tr h="324000">
                <a:tc>
                  <a:txBody>
                    <a:bodyPr/>
                    <a:lstStyle/>
                    <a:p>
                      <a:pPr algn="ctr"/>
                      <a:r>
                        <a:rPr kumimoji="1" lang="en-US" altLang="ja-JP" dirty="0">
                          <a:solidFill>
                            <a:srgbClr val="FF0000"/>
                          </a:solidFill>
                          <a:latin typeface="HGPｺﾞｼｯｸE" panose="020B0900000000000000" pitchFamily="50" charset="-128"/>
                          <a:ea typeface="HGPｺﾞｼｯｸE" panose="020B0900000000000000" pitchFamily="50" charset="-128"/>
                        </a:rPr>
                        <a:t>1</a:t>
                      </a:r>
                      <a:endParaRPr kumimoji="1" lang="ja-JP" altLang="en-US" dirty="0">
                        <a:solidFill>
                          <a:srgbClr val="FF0000"/>
                        </a:solidFill>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solidFill>
                            <a:srgbClr val="FF0000"/>
                          </a:solidFill>
                          <a:latin typeface="HGPｺﾞｼｯｸE" panose="020B0900000000000000" pitchFamily="50" charset="-128"/>
                          <a:ea typeface="HGPｺﾞｼｯｸE" panose="020B0900000000000000" pitchFamily="50" charset="-128"/>
                        </a:rPr>
                        <a:t>2</a:t>
                      </a:r>
                      <a:endParaRPr kumimoji="1" lang="ja-JP" altLang="en-US" dirty="0">
                        <a:solidFill>
                          <a:srgbClr val="FF0000"/>
                        </a:solidFill>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solidFill>
                            <a:schemeClr val="tx1"/>
                          </a:solidFill>
                          <a:latin typeface="HGPｺﾞｼｯｸE" panose="020B0900000000000000" pitchFamily="50" charset="-128"/>
                          <a:ea typeface="HGPｺﾞｼｯｸE" panose="020B0900000000000000" pitchFamily="50" charset="-128"/>
                        </a:rPr>
                        <a:t>3</a:t>
                      </a:r>
                      <a:endParaRPr kumimoji="1" lang="ja-JP" altLang="en-US" dirty="0">
                        <a:solidFill>
                          <a:schemeClr val="tx1"/>
                        </a:solidFill>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solidFill>
                            <a:schemeClr val="tx1"/>
                          </a:solidFill>
                          <a:latin typeface="HGPｺﾞｼｯｸE" panose="020B0900000000000000" pitchFamily="50" charset="-128"/>
                          <a:ea typeface="HGPｺﾞｼｯｸE" panose="020B0900000000000000" pitchFamily="50" charset="-128"/>
                        </a:rPr>
                        <a:t>4</a:t>
                      </a:r>
                      <a:endParaRPr kumimoji="1" lang="ja-JP" altLang="en-US" dirty="0">
                        <a:solidFill>
                          <a:schemeClr val="tx1"/>
                        </a:solidFill>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solidFill>
                            <a:schemeClr val="tx1"/>
                          </a:solidFill>
                          <a:latin typeface="HGPｺﾞｼｯｸE" panose="020B0900000000000000" pitchFamily="50" charset="-128"/>
                          <a:ea typeface="HGPｺﾞｼｯｸE" panose="020B0900000000000000" pitchFamily="50" charset="-128"/>
                        </a:rPr>
                        <a:t>5</a:t>
                      </a:r>
                      <a:endParaRPr kumimoji="1" lang="ja-JP" altLang="en-US" dirty="0">
                        <a:solidFill>
                          <a:schemeClr val="tx1"/>
                        </a:solidFill>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HGPｺﾞｼｯｸE" panose="020B0900000000000000" pitchFamily="50" charset="-128"/>
                          <a:ea typeface="HGPｺﾞｼｯｸE" panose="020B0900000000000000" pitchFamily="50" charset="-128"/>
                        </a:rPr>
                        <a:t>6</a:t>
                      </a:r>
                      <a:endParaRPr kumimoji="1" lang="ja-JP" altLang="en-US" dirty="0">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solidFill>
                            <a:srgbClr val="0070C0"/>
                          </a:solidFill>
                          <a:latin typeface="HGPｺﾞｼｯｸE" panose="020B0900000000000000" pitchFamily="50" charset="-128"/>
                          <a:ea typeface="HGPｺﾞｼｯｸE" panose="020B0900000000000000" pitchFamily="50" charset="-128"/>
                        </a:rPr>
                        <a:t>7</a:t>
                      </a:r>
                      <a:endParaRPr kumimoji="1" lang="ja-JP" altLang="en-US" dirty="0">
                        <a:solidFill>
                          <a:srgbClr val="0070C0"/>
                        </a:solidFill>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4438667"/>
                  </a:ext>
                </a:extLst>
              </a:tr>
              <a:tr h="406743">
                <a:tc>
                  <a:txBody>
                    <a:bodyPr/>
                    <a:lstStyle/>
                    <a:p>
                      <a:pPr algn="ctr"/>
                      <a:r>
                        <a:rPr kumimoji="1" lang="ja-JP" altLang="en-US" sz="1200" b="0" dirty="0">
                          <a:latin typeface="HGPｺﾞｼｯｸE" panose="020B0900000000000000" pitchFamily="50" charset="-128"/>
                          <a:ea typeface="HGPｺﾞｼｯｸE" panose="020B0900000000000000" pitchFamily="50" charset="-128"/>
                        </a:rPr>
                        <a:t>休業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b="0" dirty="0">
                          <a:latin typeface="HGPｺﾞｼｯｸE" panose="020B0900000000000000" pitchFamily="50" charset="-128"/>
                          <a:ea typeface="HGPｺﾞｼｯｸE" panose="020B0900000000000000" pitchFamily="50" charset="-128"/>
                        </a:rPr>
                        <a:t>休業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b="0" kern="1200" dirty="0">
                          <a:solidFill>
                            <a:schemeClr val="dk1"/>
                          </a:solidFill>
                          <a:latin typeface="HGPｺﾞｼｯｸE" panose="020B0900000000000000" pitchFamily="50" charset="-128"/>
                          <a:ea typeface="HGPｺﾞｼｯｸE" panose="020B0900000000000000" pitchFamily="50" charset="-128"/>
                          <a:cs typeface="+mn-cs"/>
                        </a:rPr>
                        <a:t>休業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HGPｺﾞｼｯｸM" panose="020B0600000000000000" pitchFamily="50" charset="-128"/>
                        <a:ea typeface="HGPｺﾞｼｯｸM" panose="020B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HGPｺﾞｼｯｸM" panose="020B0600000000000000" pitchFamily="50" charset="-128"/>
                        <a:ea typeface="HGPｺﾞｼｯｸM" panose="020B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755934" rtl="0" eaLnBrk="1" latinLnBrk="0" hangingPunct="1"/>
                      <a:r>
                        <a:rPr kumimoji="1" lang="ja-JP" altLang="en-US" sz="1000" kern="1200" dirty="0">
                          <a:solidFill>
                            <a:schemeClr val="dk1"/>
                          </a:solidFill>
                          <a:latin typeface="HGPｺﾞｼｯｸM" panose="020B0600000000000000" pitchFamily="50" charset="-128"/>
                          <a:ea typeface="HGPｺﾞｼｯｸM" panose="020B0600000000000000" pitchFamily="50" charset="-128"/>
                          <a:cs typeface="+mn-cs"/>
                        </a:rPr>
                        <a:t>土曜筋トレ</a:t>
                      </a:r>
                      <a:endParaRPr kumimoji="1" lang="en-US" altLang="ja-JP" sz="1000" kern="1200" dirty="0">
                        <a:solidFill>
                          <a:schemeClr val="dk1"/>
                        </a:solidFill>
                        <a:latin typeface="HGPｺﾞｼｯｸM" panose="020B0600000000000000" pitchFamily="50" charset="-128"/>
                        <a:ea typeface="HGPｺﾞｼｯｸM" panose="020B0600000000000000" pitchFamily="50" charset="-128"/>
                        <a:cs typeface="+mn-cs"/>
                      </a:endParaRPr>
                    </a:p>
                    <a:p>
                      <a:r>
                        <a:rPr kumimoji="1" lang="ja-JP" altLang="en-US" sz="1000" dirty="0">
                          <a:latin typeface="HGPｺﾞｼｯｸE" panose="020B0900000000000000" pitchFamily="50" charset="-128"/>
                          <a:ea typeface="HGPｺﾞｼｯｸE" panose="020B0900000000000000" pitchFamily="50" charset="-128"/>
                        </a:rPr>
                        <a:t>ストレッチ</a:t>
                      </a:r>
                      <a:endParaRPr kumimoji="1" lang="en-US" altLang="ja-JP" sz="1000" dirty="0">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429682"/>
                  </a:ext>
                </a:extLst>
              </a:tr>
              <a:tr h="324000">
                <a:tc>
                  <a:txBody>
                    <a:bodyPr/>
                    <a:lstStyle/>
                    <a:p>
                      <a:pPr algn="ctr"/>
                      <a:r>
                        <a:rPr kumimoji="1" lang="en-US" altLang="ja-JP" dirty="0">
                          <a:solidFill>
                            <a:srgbClr val="FF0000"/>
                          </a:solidFill>
                          <a:latin typeface="HGPｺﾞｼｯｸE" panose="020B0900000000000000" pitchFamily="50" charset="-128"/>
                          <a:ea typeface="HGPｺﾞｼｯｸE" panose="020B0900000000000000" pitchFamily="50" charset="-128"/>
                        </a:rPr>
                        <a:t>8</a:t>
                      </a:r>
                      <a:endParaRPr kumimoji="1" lang="ja-JP" altLang="en-US" dirty="0">
                        <a:solidFill>
                          <a:srgbClr val="FF0000"/>
                        </a:solidFill>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solidFill>
                            <a:srgbClr val="FF0000"/>
                          </a:solidFill>
                          <a:latin typeface="HGPｺﾞｼｯｸE" panose="020B0900000000000000" pitchFamily="50" charset="-128"/>
                          <a:ea typeface="HGPｺﾞｼｯｸE" panose="020B0900000000000000" pitchFamily="50" charset="-128"/>
                        </a:rPr>
                        <a:t>9</a:t>
                      </a:r>
                      <a:endParaRPr kumimoji="1" lang="ja-JP" altLang="en-US" dirty="0">
                        <a:solidFill>
                          <a:srgbClr val="FF0000"/>
                        </a:solidFill>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HGPｺﾞｼｯｸE" panose="020B0900000000000000" pitchFamily="50" charset="-128"/>
                          <a:ea typeface="HGPｺﾞｼｯｸE" panose="020B0900000000000000" pitchFamily="50" charset="-128"/>
                        </a:rPr>
                        <a:t>10</a:t>
                      </a:r>
                      <a:endParaRPr kumimoji="1" lang="ja-JP" altLang="en-US" dirty="0">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HGPｺﾞｼｯｸE" panose="020B0900000000000000" pitchFamily="50" charset="-128"/>
                          <a:ea typeface="HGPｺﾞｼｯｸE" panose="020B0900000000000000" pitchFamily="50" charset="-128"/>
                        </a:rPr>
                        <a:t>11</a:t>
                      </a:r>
                      <a:endParaRPr kumimoji="1" lang="ja-JP" altLang="en-US" dirty="0">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solidFill>
                            <a:schemeClr val="tx1"/>
                          </a:solidFill>
                          <a:latin typeface="HGPｺﾞｼｯｸE" panose="020B0900000000000000" pitchFamily="50" charset="-128"/>
                          <a:ea typeface="HGPｺﾞｼｯｸE" panose="020B0900000000000000" pitchFamily="50" charset="-128"/>
                        </a:rPr>
                        <a:t>12</a:t>
                      </a:r>
                      <a:endParaRPr kumimoji="1" lang="ja-JP" altLang="en-US" dirty="0">
                        <a:solidFill>
                          <a:schemeClr val="tx1"/>
                        </a:solidFill>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HGPｺﾞｼｯｸE" panose="020B0900000000000000" pitchFamily="50" charset="-128"/>
                          <a:ea typeface="HGPｺﾞｼｯｸE" panose="020B0900000000000000" pitchFamily="50" charset="-128"/>
                        </a:rPr>
                        <a:t>13</a:t>
                      </a:r>
                      <a:endParaRPr kumimoji="1" lang="ja-JP" altLang="en-US" dirty="0">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solidFill>
                            <a:srgbClr val="0070C0"/>
                          </a:solidFill>
                          <a:latin typeface="HGPｺﾞｼｯｸE" panose="020B0900000000000000" pitchFamily="50" charset="-128"/>
                          <a:ea typeface="HGPｺﾞｼｯｸE" panose="020B0900000000000000" pitchFamily="50" charset="-128"/>
                        </a:rPr>
                        <a:t>14</a:t>
                      </a:r>
                      <a:endParaRPr kumimoji="1" lang="ja-JP" altLang="en-US" dirty="0">
                        <a:solidFill>
                          <a:srgbClr val="0070C0"/>
                        </a:solidFill>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5589503"/>
                  </a:ext>
                </a:extLst>
              </a:tr>
              <a:tr h="406743">
                <a:tc>
                  <a:txBody>
                    <a:bodyPr/>
                    <a:lstStyle/>
                    <a:p>
                      <a:r>
                        <a:rPr kumimoji="1" lang="ja-JP" altLang="en-US" sz="1000" dirty="0">
                          <a:latin typeface="HGPｺﾞｼｯｸE" panose="020B0900000000000000" pitchFamily="50" charset="-128"/>
                          <a:ea typeface="HGPｺﾞｼｯｸE" panose="020B0900000000000000" pitchFamily="50" charset="-128"/>
                        </a:rPr>
                        <a:t>日曜筋トレ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HGPｺﾞｼｯｸM" panose="020B0600000000000000" pitchFamily="50" charset="-128"/>
                        <a:ea typeface="HGPｺﾞｼｯｸM" panose="020B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HGPｺﾞｼｯｸM" panose="020B0600000000000000" pitchFamily="50" charset="-128"/>
                          <a:ea typeface="HGPｺﾞｼｯｸM" panose="020B0600000000000000" pitchFamily="50" charset="-128"/>
                        </a:rPr>
                        <a:t>出張体操教室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HGPｺﾞｼｯｸM" panose="020B0600000000000000" pitchFamily="50" charset="-128"/>
                          <a:ea typeface="HGPｺﾞｼｯｸM" panose="020B0600000000000000" pitchFamily="50" charset="-128"/>
                        </a:rPr>
                        <a:t>水曜筋トレ</a:t>
                      </a:r>
                      <a:endParaRPr kumimoji="1" lang="en-US" altLang="ja-JP" sz="1000" dirty="0">
                        <a:latin typeface="HGPｺﾞｼｯｸM" panose="020B0600000000000000" pitchFamily="50" charset="-128"/>
                        <a:ea typeface="HGPｺﾞｼｯｸM" panose="020B0600000000000000" pitchFamily="50" charset="-128"/>
                      </a:endParaRPr>
                    </a:p>
                    <a:p>
                      <a:r>
                        <a:rPr kumimoji="1" lang="ja-JP" altLang="en-US" sz="1000" dirty="0">
                          <a:latin typeface="HGPｺﾞｼｯｸM" panose="020B0600000000000000" pitchFamily="50" charset="-128"/>
                          <a:ea typeface="HGPｺﾞｼｯｸM" panose="020B0600000000000000" pitchFamily="50" charset="-128"/>
                        </a:rPr>
                        <a:t>出張体操教室</a:t>
                      </a:r>
                      <a:endParaRPr kumimoji="1" lang="en-US" altLang="ja-JP" sz="1000" dirty="0">
                        <a:latin typeface="HGPｺﾞｼｯｸM" panose="020B0600000000000000" pitchFamily="50" charset="-128"/>
                        <a:ea typeface="HGPｺﾞｼｯｸM" panose="020B0600000000000000" pitchFamily="50" charset="-128"/>
                      </a:endParaRPr>
                    </a:p>
                    <a:p>
                      <a:r>
                        <a:rPr kumimoji="1" lang="ja-JP" altLang="en-US" sz="1000" dirty="0">
                          <a:latin typeface="HGPｺﾞｼｯｸM" panose="020B0600000000000000" pitchFamily="50" charset="-128"/>
                          <a:ea typeface="HGPｺﾞｼｯｸM" panose="020B0600000000000000" pitchFamily="50" charset="-128"/>
                        </a:rPr>
                        <a:t>野ばらの会</a:t>
                      </a:r>
                      <a:endParaRPr kumimoji="1" lang="en-US" altLang="ja-JP" sz="1000" dirty="0">
                        <a:latin typeface="HGPｺﾞｼｯｸM" panose="020B0600000000000000" pitchFamily="50" charset="-128"/>
                        <a:ea typeface="HGPｺﾞｼｯｸM" panose="020B0600000000000000" pitchFamily="50" charset="-128"/>
                      </a:endParaRPr>
                    </a:p>
                    <a:p>
                      <a:r>
                        <a:rPr kumimoji="1" lang="ja-JP" altLang="en-US" sz="1000" dirty="0">
                          <a:latin typeface="HGPｺﾞｼｯｸM" panose="020B0600000000000000" pitchFamily="50" charset="-128"/>
                          <a:ea typeface="HGPｺﾞｼｯｸM" panose="020B0600000000000000" pitchFamily="50" charset="-128"/>
                        </a:rPr>
                        <a:t>出張体操教室</a:t>
                      </a:r>
                      <a:endParaRPr kumimoji="1" lang="en-US" altLang="ja-JP" sz="1000" dirty="0">
                        <a:latin typeface="HGPｺﾞｼｯｸM" panose="020B0600000000000000" pitchFamily="50" charset="-128"/>
                        <a:ea typeface="HGPｺﾞｼｯｸM" panose="020B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HGPｺﾞｼｯｸM" panose="020B0600000000000000" pitchFamily="50" charset="-128"/>
                          <a:ea typeface="HGPｺﾞｼｯｸM" panose="020B0600000000000000" pitchFamily="50" charset="-128"/>
                        </a:rPr>
                        <a:t>出張講座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HGPｺﾞｼｯｸM" panose="020B0600000000000000" pitchFamily="50" charset="-128"/>
                          <a:ea typeface="HGPｺﾞｼｯｸM" panose="020B0600000000000000" pitchFamily="50" charset="-128"/>
                        </a:rPr>
                        <a:t>出張講座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755934" rtl="0" eaLnBrk="1" latinLnBrk="0" hangingPunct="1"/>
                      <a:r>
                        <a:rPr kumimoji="1" lang="ja-JP" altLang="en-US" sz="1000" kern="1200" dirty="0">
                          <a:solidFill>
                            <a:schemeClr val="dk1"/>
                          </a:solidFill>
                          <a:latin typeface="HGPｺﾞｼｯｸE" panose="020B0900000000000000" pitchFamily="50" charset="-128"/>
                          <a:ea typeface="HGPｺﾞｼｯｸE" panose="020B0900000000000000" pitchFamily="50" charset="-128"/>
                          <a:cs typeface="+mn-cs"/>
                        </a:rPr>
                        <a:t>どんと際のため</a:t>
                      </a:r>
                      <a:endParaRPr kumimoji="1" lang="en-US" altLang="ja-JP" sz="1000" kern="1200" dirty="0">
                        <a:solidFill>
                          <a:schemeClr val="dk1"/>
                        </a:solidFill>
                        <a:latin typeface="HGPｺﾞｼｯｸE" panose="020B0900000000000000" pitchFamily="50" charset="-128"/>
                        <a:ea typeface="HGPｺﾞｼｯｸE" panose="020B0900000000000000" pitchFamily="50" charset="-128"/>
                        <a:cs typeface="+mn-cs"/>
                      </a:endParaRPr>
                    </a:p>
                    <a:p>
                      <a:pPr marL="0" algn="l" defTabSz="755934" rtl="0" eaLnBrk="1" latinLnBrk="0" hangingPunct="1"/>
                      <a:r>
                        <a:rPr kumimoji="1" lang="ja-JP" altLang="en-US" sz="1000" kern="1200" dirty="0">
                          <a:solidFill>
                            <a:schemeClr val="dk1"/>
                          </a:solidFill>
                          <a:latin typeface="HGPｺﾞｼｯｸE" panose="020B0900000000000000" pitchFamily="50" charset="-128"/>
                          <a:ea typeface="HGPｺﾞｼｯｸE" panose="020B0900000000000000" pitchFamily="50" charset="-128"/>
                          <a:cs typeface="+mn-cs"/>
                        </a:rPr>
                        <a:t>お休み</a:t>
                      </a:r>
                      <a:endParaRPr kumimoji="1" lang="en-US" altLang="ja-JP" sz="1000" kern="1200" dirty="0">
                        <a:solidFill>
                          <a:schemeClr val="dk1"/>
                        </a:solidFill>
                        <a:latin typeface="HGPｺﾞｼｯｸE" panose="020B0900000000000000" pitchFamily="50" charset="-128"/>
                        <a:ea typeface="HGPｺﾞｼｯｸE" panose="020B0900000000000000"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8952173"/>
                  </a:ext>
                </a:extLst>
              </a:tr>
              <a:tr h="324000">
                <a:tc>
                  <a:txBody>
                    <a:bodyPr/>
                    <a:lstStyle/>
                    <a:p>
                      <a:pPr algn="ctr"/>
                      <a:r>
                        <a:rPr kumimoji="1" lang="en-US" altLang="ja-JP" dirty="0">
                          <a:solidFill>
                            <a:srgbClr val="FF0000"/>
                          </a:solidFill>
                          <a:latin typeface="HGPｺﾞｼｯｸE" panose="020B0900000000000000" pitchFamily="50" charset="-128"/>
                          <a:ea typeface="HGPｺﾞｼｯｸE" panose="020B0900000000000000" pitchFamily="50" charset="-128"/>
                        </a:rPr>
                        <a:t>15</a:t>
                      </a:r>
                      <a:endParaRPr kumimoji="1" lang="ja-JP" altLang="en-US" dirty="0">
                        <a:solidFill>
                          <a:srgbClr val="FF0000"/>
                        </a:solidFill>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solidFill>
                            <a:schemeClr val="tx1"/>
                          </a:solidFill>
                          <a:latin typeface="HGPｺﾞｼｯｸE" panose="020B0900000000000000" pitchFamily="50" charset="-128"/>
                          <a:ea typeface="HGPｺﾞｼｯｸE" panose="020B0900000000000000" pitchFamily="50" charset="-128"/>
                        </a:rPr>
                        <a:t>16</a:t>
                      </a:r>
                      <a:endParaRPr kumimoji="1" lang="ja-JP" altLang="en-US" dirty="0">
                        <a:solidFill>
                          <a:schemeClr val="tx1"/>
                        </a:solidFill>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HGPｺﾞｼｯｸE" panose="020B0900000000000000" pitchFamily="50" charset="-128"/>
                          <a:ea typeface="HGPｺﾞｼｯｸE" panose="020B0900000000000000" pitchFamily="50" charset="-128"/>
                        </a:rPr>
                        <a:t>17</a:t>
                      </a:r>
                      <a:endParaRPr kumimoji="1" lang="ja-JP" altLang="en-US" dirty="0">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HGPｺﾞｼｯｸE" panose="020B0900000000000000" pitchFamily="50" charset="-128"/>
                          <a:ea typeface="HGPｺﾞｼｯｸE" panose="020B0900000000000000" pitchFamily="50" charset="-128"/>
                        </a:rPr>
                        <a:t>18</a:t>
                      </a:r>
                      <a:endParaRPr kumimoji="1" lang="ja-JP" altLang="en-US" dirty="0">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HGPｺﾞｼｯｸE" panose="020B0900000000000000" pitchFamily="50" charset="-128"/>
                          <a:ea typeface="HGPｺﾞｼｯｸE" panose="020B0900000000000000" pitchFamily="50" charset="-128"/>
                        </a:rPr>
                        <a:t>19</a:t>
                      </a:r>
                      <a:endParaRPr kumimoji="1" lang="ja-JP" altLang="en-US" dirty="0">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HGPｺﾞｼｯｸE" panose="020B0900000000000000" pitchFamily="50" charset="-128"/>
                          <a:ea typeface="HGPｺﾞｼｯｸE" panose="020B0900000000000000" pitchFamily="50" charset="-128"/>
                        </a:rPr>
                        <a:t>20</a:t>
                      </a:r>
                      <a:endParaRPr kumimoji="1" lang="ja-JP" altLang="en-US" dirty="0">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solidFill>
                            <a:srgbClr val="0070C0"/>
                          </a:solidFill>
                          <a:latin typeface="HGPｺﾞｼｯｸE" panose="020B0900000000000000" pitchFamily="50" charset="-128"/>
                          <a:ea typeface="HGPｺﾞｼｯｸE" panose="020B0900000000000000" pitchFamily="50" charset="-128"/>
                        </a:rPr>
                        <a:t>21</a:t>
                      </a:r>
                      <a:endParaRPr kumimoji="1" lang="ja-JP" altLang="en-US" dirty="0">
                        <a:solidFill>
                          <a:srgbClr val="0070C0"/>
                        </a:solidFill>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5017393"/>
                  </a:ext>
                </a:extLst>
              </a:tr>
              <a:tr h="406743">
                <a:tc>
                  <a:txBody>
                    <a:bodyPr/>
                    <a:lstStyle/>
                    <a:p>
                      <a:pPr marL="0" algn="l" defTabSz="755934" rtl="0" eaLnBrk="1" latinLnBrk="0" hangingPunct="1"/>
                      <a:r>
                        <a:rPr kumimoji="1" lang="ja-JP" altLang="en-US" sz="1000" kern="1200" dirty="0">
                          <a:solidFill>
                            <a:schemeClr val="dk1"/>
                          </a:solidFill>
                          <a:latin typeface="HGPｺﾞｼｯｸE" panose="020B0900000000000000" pitchFamily="50" charset="-128"/>
                          <a:ea typeface="HGPｺﾞｼｯｸE" panose="020B0900000000000000" pitchFamily="50" charset="-128"/>
                          <a:cs typeface="+mn-cs"/>
                        </a:rPr>
                        <a:t>日曜筋トレ</a:t>
                      </a:r>
                      <a:endParaRPr kumimoji="1" lang="en-US" altLang="ja-JP" sz="1000" kern="1200" dirty="0">
                        <a:solidFill>
                          <a:schemeClr val="dk1"/>
                        </a:solidFill>
                        <a:latin typeface="HGPｺﾞｼｯｸE" panose="020B0900000000000000" pitchFamily="50" charset="-128"/>
                        <a:ea typeface="HGPｺﾞｼｯｸE" panose="020B0900000000000000" pitchFamily="50" charset="-128"/>
                        <a:cs typeface="+mn-cs"/>
                      </a:endParaRPr>
                    </a:p>
                    <a:p>
                      <a:pPr marL="0" algn="l" defTabSz="755934" rtl="0" eaLnBrk="1" latinLnBrk="0" hangingPunct="1"/>
                      <a:endParaRPr kumimoji="1" lang="en-US" altLang="ja-JP" sz="1000" kern="1200" dirty="0">
                        <a:solidFill>
                          <a:schemeClr val="dk1"/>
                        </a:solidFill>
                        <a:latin typeface="HGPｺﾞｼｯｸE" panose="020B0900000000000000" pitchFamily="50" charset="-128"/>
                        <a:ea typeface="HGPｺﾞｼｯｸE" panose="020B0900000000000000"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755934" rtl="0" eaLnBrk="1" latinLnBrk="0" hangingPunct="1"/>
                      <a:r>
                        <a:rPr kumimoji="1" lang="ja-JP" altLang="en-US" sz="1000" kern="1200" dirty="0">
                          <a:solidFill>
                            <a:schemeClr val="dk1"/>
                          </a:solidFill>
                          <a:latin typeface="HGPｺﾞｼｯｸM" panose="020B0600000000000000" pitchFamily="50" charset="-128"/>
                          <a:ea typeface="HGPｺﾞｼｯｸM" panose="020B0600000000000000" pitchFamily="50" charset="-128"/>
                          <a:cs typeface="+mn-cs"/>
                        </a:rPr>
                        <a:t>出張講座</a:t>
                      </a:r>
                      <a:endParaRPr kumimoji="1" lang="en-US" altLang="ja-JP" sz="1000" kern="1200" dirty="0">
                        <a:solidFill>
                          <a:schemeClr val="dk1"/>
                        </a:solidFill>
                        <a:latin typeface="HGPｺﾞｼｯｸM" panose="020B0600000000000000" pitchFamily="50" charset="-128"/>
                        <a:ea typeface="HGPｺﾞｼｯｸM" panose="020B0600000000000000"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755934" rtl="0" eaLnBrk="1" latinLnBrk="0" hangingPunct="1"/>
                      <a:r>
                        <a:rPr kumimoji="1" lang="ja-JP" altLang="en-US" sz="1000" kern="1200" dirty="0">
                          <a:solidFill>
                            <a:schemeClr val="dk1"/>
                          </a:solidFill>
                          <a:latin typeface="HGPｺﾞｼｯｸM" panose="020B0600000000000000" pitchFamily="50" charset="-128"/>
                          <a:ea typeface="HGPｺﾞｼｯｸM" panose="020B0600000000000000" pitchFamily="50" charset="-128"/>
                          <a:cs typeface="+mn-cs"/>
                        </a:rPr>
                        <a:t>出張体操教室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HGPｺﾞｼｯｸM" panose="020B0600000000000000" pitchFamily="50" charset="-128"/>
                          <a:ea typeface="HGPｺﾞｼｯｸM" panose="020B0600000000000000" pitchFamily="50" charset="-128"/>
                        </a:rPr>
                        <a:t>出張体操教室</a:t>
                      </a:r>
                      <a:endParaRPr kumimoji="1" lang="en-US" altLang="ja-JP" sz="1000" dirty="0">
                        <a:latin typeface="HGPｺﾞｼｯｸM" panose="020B0600000000000000" pitchFamily="50" charset="-128"/>
                        <a:ea typeface="HGPｺﾞｼｯｸM" panose="020B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HGPｺﾞｼｯｸM" panose="020B0600000000000000" pitchFamily="50" charset="-128"/>
                          <a:ea typeface="HGPｺﾞｼｯｸM" panose="020B0600000000000000" pitchFamily="50" charset="-128"/>
                        </a:rPr>
                        <a:t>出張講座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HGPｺﾞｼｯｸM" panose="020B0600000000000000" pitchFamily="50" charset="-128"/>
                        <a:ea typeface="HGPｺﾞｼｯｸM" panose="020B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HGPｺﾞｼｯｸM" panose="020B0600000000000000" pitchFamily="50" charset="-128"/>
                          <a:ea typeface="HGPｺﾞｼｯｸM" panose="020B0600000000000000" pitchFamily="50" charset="-128"/>
                        </a:rPr>
                        <a:t>土曜筋トレ</a:t>
                      </a:r>
                      <a:endParaRPr kumimoji="1" lang="en-US" altLang="ja-JP" sz="1000" dirty="0">
                        <a:latin typeface="HGPｺﾞｼｯｸM" panose="020B0600000000000000" pitchFamily="50" charset="-128"/>
                        <a:ea typeface="HGPｺﾞｼｯｸM" panose="020B0600000000000000" pitchFamily="50" charset="-128"/>
                      </a:endParaRPr>
                    </a:p>
                    <a:p>
                      <a:r>
                        <a:rPr kumimoji="1" lang="ja-JP" altLang="en-US" sz="1000" dirty="0">
                          <a:latin typeface="HGPｺﾞｼｯｸE" panose="020B0900000000000000" pitchFamily="50" charset="-128"/>
                          <a:ea typeface="HGPｺﾞｼｯｸE" panose="020B0900000000000000" pitchFamily="50" charset="-128"/>
                        </a:rPr>
                        <a:t>ストレッチ</a:t>
                      </a:r>
                      <a:endParaRPr kumimoji="1" lang="en-US" altLang="ja-JP" sz="1000" dirty="0">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8496590"/>
                  </a:ext>
                </a:extLst>
              </a:tr>
              <a:tr h="324000">
                <a:tc>
                  <a:txBody>
                    <a:bodyPr/>
                    <a:lstStyle/>
                    <a:p>
                      <a:pPr algn="ctr"/>
                      <a:r>
                        <a:rPr kumimoji="1" lang="en-US" altLang="ja-JP" dirty="0">
                          <a:solidFill>
                            <a:srgbClr val="FF0000"/>
                          </a:solidFill>
                          <a:latin typeface="HGPｺﾞｼｯｸE" panose="020B0900000000000000" pitchFamily="50" charset="-128"/>
                          <a:ea typeface="HGPｺﾞｼｯｸE" panose="020B0900000000000000" pitchFamily="50" charset="-128"/>
                        </a:rPr>
                        <a:t>22</a:t>
                      </a:r>
                      <a:endParaRPr kumimoji="1" lang="ja-JP" altLang="en-US" dirty="0">
                        <a:solidFill>
                          <a:srgbClr val="FF0000"/>
                        </a:solidFill>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solidFill>
                            <a:schemeClr val="tx1"/>
                          </a:solidFill>
                          <a:latin typeface="HGPｺﾞｼｯｸE" panose="020B0900000000000000" pitchFamily="50" charset="-128"/>
                          <a:ea typeface="HGPｺﾞｼｯｸE" panose="020B0900000000000000" pitchFamily="50" charset="-128"/>
                        </a:rPr>
                        <a:t>23</a:t>
                      </a:r>
                      <a:endParaRPr kumimoji="1" lang="ja-JP" altLang="en-US" dirty="0">
                        <a:solidFill>
                          <a:schemeClr val="tx1"/>
                        </a:solidFill>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HGPｺﾞｼｯｸE" panose="020B0900000000000000" pitchFamily="50" charset="-128"/>
                          <a:ea typeface="HGPｺﾞｼｯｸE" panose="020B0900000000000000" pitchFamily="50" charset="-128"/>
                        </a:rPr>
                        <a:t>24</a:t>
                      </a:r>
                      <a:endParaRPr kumimoji="1" lang="ja-JP" altLang="en-US" dirty="0">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solidFill>
                            <a:schemeClr val="tx1"/>
                          </a:solidFill>
                          <a:latin typeface="HGPｺﾞｼｯｸE" panose="020B0900000000000000" pitchFamily="50" charset="-128"/>
                          <a:ea typeface="HGPｺﾞｼｯｸE" panose="020B0900000000000000" pitchFamily="50" charset="-128"/>
                        </a:rPr>
                        <a:t>25</a:t>
                      </a:r>
                      <a:endParaRPr kumimoji="1" lang="ja-JP" altLang="en-US" dirty="0">
                        <a:solidFill>
                          <a:schemeClr val="tx1"/>
                        </a:solidFill>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HGPｺﾞｼｯｸE" panose="020B0900000000000000" pitchFamily="50" charset="-128"/>
                          <a:ea typeface="HGPｺﾞｼｯｸE" panose="020B0900000000000000" pitchFamily="50" charset="-128"/>
                        </a:rPr>
                        <a:t>26</a:t>
                      </a:r>
                      <a:endParaRPr kumimoji="1" lang="ja-JP" altLang="en-US" dirty="0">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solidFill>
                            <a:schemeClr val="tx1"/>
                          </a:solidFill>
                          <a:latin typeface="HGPｺﾞｼｯｸE" panose="020B0900000000000000" pitchFamily="50" charset="-128"/>
                          <a:ea typeface="HGPｺﾞｼｯｸE" panose="020B0900000000000000" pitchFamily="50" charset="-128"/>
                        </a:rPr>
                        <a:t>27</a:t>
                      </a:r>
                      <a:endParaRPr kumimoji="1" lang="ja-JP" altLang="en-US" dirty="0">
                        <a:solidFill>
                          <a:schemeClr val="tx1"/>
                        </a:solidFill>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solidFill>
                            <a:srgbClr val="0070C0"/>
                          </a:solidFill>
                          <a:latin typeface="HGPｺﾞｼｯｸE" panose="020B0900000000000000" pitchFamily="50" charset="-128"/>
                          <a:ea typeface="HGPｺﾞｼｯｸE" panose="020B0900000000000000" pitchFamily="50" charset="-128"/>
                        </a:rPr>
                        <a:t>28</a:t>
                      </a:r>
                      <a:endParaRPr kumimoji="1" lang="ja-JP" altLang="en-US" dirty="0">
                        <a:solidFill>
                          <a:srgbClr val="0070C0"/>
                        </a:solidFill>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4998058"/>
                  </a:ext>
                </a:extLst>
              </a:tr>
              <a:tr h="406743">
                <a:tc>
                  <a:txBody>
                    <a:bodyPr/>
                    <a:lstStyle/>
                    <a:p>
                      <a:r>
                        <a:rPr kumimoji="1" lang="ja-JP" altLang="en-US" sz="1000" dirty="0">
                          <a:solidFill>
                            <a:schemeClr val="tx1"/>
                          </a:solidFill>
                          <a:latin typeface="HGPｺﾞｼｯｸE" panose="020B0900000000000000" pitchFamily="50" charset="-128"/>
                          <a:ea typeface="HGPｺﾞｼｯｸE" panose="020B0900000000000000" pitchFamily="50" charset="-128"/>
                        </a:rPr>
                        <a:t>日曜筋トレ</a:t>
                      </a:r>
                      <a:endParaRPr kumimoji="1" lang="en-US" altLang="ja-JP" sz="1000" dirty="0">
                        <a:solidFill>
                          <a:schemeClr val="tx1"/>
                        </a:solidFill>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kern="1200" dirty="0">
                        <a:solidFill>
                          <a:schemeClr val="dk1"/>
                        </a:solidFill>
                        <a:latin typeface="HGPｺﾞｼｯｸM" panose="020B0600000000000000" pitchFamily="50" charset="-128"/>
                        <a:ea typeface="HGPｺﾞｼｯｸM" panose="020B0600000000000000"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000" dirty="0">
                          <a:latin typeface="HGPｺﾞｼｯｸM" panose="020B0600000000000000" pitchFamily="50" charset="-128"/>
                          <a:ea typeface="HGPｺﾞｼｯｸM" panose="020B0600000000000000" pitchFamily="50" charset="-128"/>
                        </a:rPr>
                        <a:t>PW</a:t>
                      </a:r>
                      <a:r>
                        <a:rPr kumimoji="1" lang="ja-JP" altLang="en-US" sz="1000" dirty="0">
                          <a:latin typeface="HGPｺﾞｼｯｸM" panose="020B0600000000000000" pitchFamily="50" charset="-128"/>
                          <a:ea typeface="HGPｺﾞｼｯｸM" panose="020B0600000000000000" pitchFamily="50" charset="-128"/>
                        </a:rPr>
                        <a:t>勉強会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HGPｺﾞｼｯｸM" panose="020B0600000000000000" pitchFamily="50" charset="-128"/>
                          <a:ea typeface="HGPｺﾞｼｯｸM" panose="020B0600000000000000" pitchFamily="50" charset="-128"/>
                        </a:rPr>
                        <a:t>水曜筋トレ</a:t>
                      </a:r>
                      <a:endParaRPr kumimoji="1" lang="en-US" altLang="ja-JP" sz="1000" dirty="0">
                        <a:latin typeface="HGPｺﾞｼｯｸM" panose="020B0600000000000000" pitchFamily="50" charset="-128"/>
                        <a:ea typeface="HGPｺﾞｼｯｸM" panose="020B0600000000000000" pitchFamily="50" charset="-128"/>
                      </a:endParaRPr>
                    </a:p>
                    <a:p>
                      <a:r>
                        <a:rPr kumimoji="1" lang="ja-JP" altLang="en-US" sz="1000" dirty="0">
                          <a:latin typeface="HGPｺﾞｼｯｸM" panose="020B0600000000000000" pitchFamily="50" charset="-128"/>
                          <a:ea typeface="HGPｺﾞｼｯｸM" panose="020B0600000000000000" pitchFamily="50" charset="-128"/>
                        </a:rPr>
                        <a:t>出張体操教室</a:t>
                      </a:r>
                      <a:endParaRPr kumimoji="1" lang="en-US" altLang="ja-JP" sz="1000" dirty="0">
                        <a:latin typeface="HGPｺﾞｼｯｸM" panose="020B0600000000000000" pitchFamily="50" charset="-128"/>
                        <a:ea typeface="HGPｺﾞｼｯｸM" panose="020B0600000000000000" pitchFamily="50" charset="-128"/>
                      </a:endParaRPr>
                    </a:p>
                    <a:p>
                      <a:r>
                        <a:rPr kumimoji="1" lang="ja-JP" altLang="en-US" sz="1000" dirty="0">
                          <a:latin typeface="HGPｺﾞｼｯｸM" panose="020B0600000000000000" pitchFamily="50" charset="-128"/>
                          <a:ea typeface="HGPｺﾞｼｯｸM" panose="020B0600000000000000" pitchFamily="50" charset="-128"/>
                        </a:rPr>
                        <a:t>野ばらの会</a:t>
                      </a:r>
                      <a:endParaRPr kumimoji="1" lang="en-US" altLang="ja-JP" sz="1000" dirty="0">
                        <a:latin typeface="HGPｺﾞｼｯｸM" panose="020B0600000000000000" pitchFamily="50" charset="-128"/>
                        <a:ea typeface="HGPｺﾞｼｯｸM" panose="020B0600000000000000" pitchFamily="50" charset="-128"/>
                      </a:endParaRPr>
                    </a:p>
                    <a:p>
                      <a:r>
                        <a:rPr kumimoji="1" lang="ja-JP" altLang="en-US" sz="1000" dirty="0">
                          <a:latin typeface="HGPｺﾞｼｯｸM" panose="020B0600000000000000" pitchFamily="50" charset="-128"/>
                          <a:ea typeface="HGPｺﾞｼｯｸM" panose="020B0600000000000000" pitchFamily="50" charset="-128"/>
                        </a:rPr>
                        <a:t>出張体操教室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755934" rtl="0" eaLnBrk="1" latinLnBrk="0" hangingPunct="1"/>
                      <a:r>
                        <a:rPr kumimoji="1" lang="ja-JP" altLang="en-US" sz="1000" kern="1200" dirty="0">
                          <a:solidFill>
                            <a:schemeClr val="dk1"/>
                          </a:solidFill>
                          <a:latin typeface="HGPｺﾞｼｯｸM" panose="020B0600000000000000" pitchFamily="50" charset="-128"/>
                          <a:ea typeface="HGPｺﾞｼｯｸM" panose="020B0600000000000000" pitchFamily="50" charset="-128"/>
                          <a:cs typeface="+mn-cs"/>
                        </a:rPr>
                        <a:t>出張講座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HGPｺﾞｼｯｸM" panose="020B0600000000000000" pitchFamily="50" charset="-128"/>
                        <a:ea typeface="HGPｺﾞｼｯｸM" panose="020B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755934" rtl="0" eaLnBrk="1" latinLnBrk="0" hangingPunct="1"/>
                      <a:r>
                        <a:rPr kumimoji="1" lang="ja-JP" altLang="en-US" sz="1000" kern="1200" dirty="0">
                          <a:solidFill>
                            <a:schemeClr val="dk1"/>
                          </a:solidFill>
                          <a:latin typeface="HGPｺﾞｼｯｸM" panose="020B0600000000000000" pitchFamily="50" charset="-128"/>
                          <a:ea typeface="HGPｺﾞｼｯｸM" panose="020B0600000000000000" pitchFamily="50" charset="-128"/>
                          <a:cs typeface="+mn-cs"/>
                        </a:rPr>
                        <a:t>土曜筋トレ</a:t>
                      </a:r>
                      <a:endParaRPr kumimoji="1" lang="en-US" altLang="ja-JP" sz="1000" kern="1200" dirty="0">
                        <a:solidFill>
                          <a:schemeClr val="dk1"/>
                        </a:solidFill>
                        <a:latin typeface="HGPｺﾞｼｯｸM" panose="020B0600000000000000" pitchFamily="50" charset="-128"/>
                        <a:ea typeface="HGPｺﾞｼｯｸM" panose="020B0600000000000000" pitchFamily="50" charset="-128"/>
                        <a:cs typeface="+mn-cs"/>
                      </a:endParaRPr>
                    </a:p>
                    <a:p>
                      <a:r>
                        <a:rPr kumimoji="1" lang="ja-JP" altLang="en-US" sz="1000" dirty="0">
                          <a:latin typeface="HGPｺﾞｼｯｸE" panose="020B0900000000000000" pitchFamily="50" charset="-128"/>
                          <a:ea typeface="HGPｺﾞｼｯｸE" panose="020B0900000000000000" pitchFamily="50" charset="-128"/>
                        </a:rPr>
                        <a:t>ストレッチ</a:t>
                      </a:r>
                      <a:endParaRPr kumimoji="1" lang="en-US" altLang="ja-JP" sz="1000" dirty="0">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3027970"/>
                  </a:ext>
                </a:extLst>
              </a:tr>
              <a:tr h="377050">
                <a:tc>
                  <a:txBody>
                    <a:bodyPr/>
                    <a:lstStyle/>
                    <a:p>
                      <a:pPr algn="ctr"/>
                      <a:r>
                        <a:rPr kumimoji="1" lang="en-US" altLang="ja-JP" dirty="0">
                          <a:solidFill>
                            <a:srgbClr val="FF0000"/>
                          </a:solidFill>
                          <a:latin typeface="HGPｺﾞｼｯｸE" panose="020B0900000000000000" pitchFamily="50" charset="-128"/>
                          <a:ea typeface="HGPｺﾞｼｯｸE" panose="020B0900000000000000" pitchFamily="50" charset="-128"/>
                        </a:rPr>
                        <a:t>29</a:t>
                      </a:r>
                      <a:endParaRPr kumimoji="1" lang="ja-JP" altLang="en-US" dirty="0">
                        <a:solidFill>
                          <a:srgbClr val="FF0000"/>
                        </a:solidFill>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HGPｺﾞｼｯｸE" panose="020B0900000000000000" pitchFamily="50" charset="-128"/>
                          <a:ea typeface="HGPｺﾞｼｯｸE" panose="020B0900000000000000" pitchFamily="50" charset="-128"/>
                        </a:rPr>
                        <a:t>30</a:t>
                      </a:r>
                      <a:endParaRPr kumimoji="1" lang="ja-JP" altLang="en-US" dirty="0">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HGPｺﾞｼｯｸE" panose="020B0900000000000000" pitchFamily="50" charset="-128"/>
                          <a:ea typeface="HGPｺﾞｼｯｸE" panose="020B0900000000000000" pitchFamily="50" charset="-128"/>
                        </a:rPr>
                        <a:t>31</a:t>
                      </a:r>
                      <a:endParaRPr kumimoji="1" lang="ja-JP" altLang="en-US" dirty="0">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9829498"/>
                  </a:ext>
                </a:extLst>
              </a:tr>
              <a:tr h="324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1" lang="ja-JP" altLang="en-US" sz="1000" dirty="0">
                          <a:latin typeface="HGPｺﾞｼｯｸE" panose="020B0900000000000000" pitchFamily="50" charset="-128"/>
                          <a:ea typeface="HGPｺﾞｼｯｸE" panose="020B0900000000000000" pitchFamily="50" charset="-128"/>
                        </a:rPr>
                        <a:t>日曜筋トレ</a:t>
                      </a:r>
                      <a:endParaRPr kumimoji="1" lang="en-US" altLang="ja-JP" sz="1000" dirty="0">
                        <a:latin typeface="HGPｺﾞｼｯｸE" panose="020B0900000000000000" pitchFamily="50" charset="-128"/>
                        <a:ea typeface="HGPｺﾞｼｯｸE" panose="020B0900000000000000" pitchFamily="50" charset="-128"/>
                      </a:endParaRPr>
                    </a:p>
                    <a:p>
                      <a:endParaRPr kumimoji="1" lang="en-US" altLang="ja-JP" sz="1000" dirty="0">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latin typeface="HGPｺﾞｼｯｸM" panose="020B0600000000000000" pitchFamily="50" charset="-128"/>
                          <a:ea typeface="HGPｺﾞｼｯｸM" panose="020B0600000000000000" pitchFamily="50" charset="-128"/>
                        </a:rPr>
                        <a:t>出張講座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HGPｺﾞｼｯｸM" panose="020B0600000000000000" pitchFamily="50" charset="-128"/>
                        <a:ea typeface="HGPｺﾞｼｯｸM" panose="020B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HGPｺﾞｼｯｸM" panose="020B0600000000000000" pitchFamily="50" charset="-128"/>
                        <a:ea typeface="HGPｺﾞｼｯｸM" panose="020B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HGPｺﾞｼｯｸM" panose="020B0600000000000000" pitchFamily="50" charset="-128"/>
                        <a:ea typeface="HGPｺﾞｼｯｸM" panose="020B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8628096"/>
                  </a:ext>
                </a:extLst>
              </a:tr>
            </a:tbl>
          </a:graphicData>
        </a:graphic>
      </p:graphicFrame>
      <p:pic>
        <p:nvPicPr>
          <p:cNvPr id="22" name="図 21">
            <a:extLst>
              <a:ext uri="{FF2B5EF4-FFF2-40B4-BE49-F238E27FC236}">
                <a16:creationId xmlns:a16="http://schemas.microsoft.com/office/drawing/2014/main" id="{6D72F4FB-B8CB-4220-A164-6F9A2FBB396C}"/>
              </a:ext>
            </a:extLst>
          </p:cNvPr>
          <p:cNvPicPr/>
          <p:nvPr/>
        </p:nvPicPr>
        <p:blipFill>
          <a:blip r:embed="rId2">
            <a:extLst>
              <a:ext uri="{28A0092B-C50C-407E-A947-70E740481C1C}">
                <a14:useLocalDpi xmlns:a14="http://schemas.microsoft.com/office/drawing/2010/main" val="0"/>
              </a:ext>
            </a:extLst>
          </a:blip>
          <a:stretch>
            <a:fillRect/>
          </a:stretch>
        </p:blipFill>
        <p:spPr>
          <a:xfrm>
            <a:off x="768162" y="9194153"/>
            <a:ext cx="1089660" cy="1089660"/>
          </a:xfrm>
          <a:prstGeom prst="rect">
            <a:avLst/>
          </a:prstGeom>
        </p:spPr>
      </p:pic>
      <p:pic>
        <p:nvPicPr>
          <p:cNvPr id="23" name="図 22">
            <a:extLst>
              <a:ext uri="{FF2B5EF4-FFF2-40B4-BE49-F238E27FC236}">
                <a16:creationId xmlns:a16="http://schemas.microsoft.com/office/drawing/2014/main" id="{F92E85C3-AD0C-4B69-8218-F0F4593831F3}"/>
              </a:ext>
            </a:extLst>
          </p:cNvPr>
          <p:cNvPicPr/>
          <p:nvPr/>
        </p:nvPicPr>
        <p:blipFill>
          <a:blip r:embed="rId3">
            <a:extLst>
              <a:ext uri="{28A0092B-C50C-407E-A947-70E740481C1C}">
                <a14:useLocalDpi xmlns:a14="http://schemas.microsoft.com/office/drawing/2010/main" val="0"/>
              </a:ext>
            </a:extLst>
          </a:blip>
          <a:stretch>
            <a:fillRect/>
          </a:stretch>
        </p:blipFill>
        <p:spPr>
          <a:xfrm>
            <a:off x="1919530" y="9201726"/>
            <a:ext cx="1135380" cy="1135380"/>
          </a:xfrm>
          <a:prstGeom prst="rect">
            <a:avLst/>
          </a:prstGeom>
        </p:spPr>
      </p:pic>
      <p:sp>
        <p:nvSpPr>
          <p:cNvPr id="25" name="テキスト ボックス 185">
            <a:extLst>
              <a:ext uri="{FF2B5EF4-FFF2-40B4-BE49-F238E27FC236}">
                <a16:creationId xmlns:a16="http://schemas.microsoft.com/office/drawing/2014/main" id="{F37DB989-1238-4416-BB0C-5A80B4950E54}"/>
              </a:ext>
            </a:extLst>
          </p:cNvPr>
          <p:cNvSpPr txBox="1"/>
          <p:nvPr/>
        </p:nvSpPr>
        <p:spPr>
          <a:xfrm>
            <a:off x="3197117" y="9346506"/>
            <a:ext cx="3459480" cy="990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施術室優しい手の</a:t>
            </a:r>
            <a:r>
              <a:rPr 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LINE</a:t>
            </a:r>
            <a:r>
              <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登録</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⇒その場で使える施術料</a:t>
            </a: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a:t>
            </a: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OFF</a:t>
            </a: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クーポン</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⇒ときどきお得なクーポンプレゼント</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⇒講座やイベントの情報をいち早くお知らせ</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AF3BFCCE-EFE2-45FA-883D-66AD3A2EAD30}"/>
              </a:ext>
            </a:extLst>
          </p:cNvPr>
          <p:cNvSpPr txBox="1"/>
          <p:nvPr/>
        </p:nvSpPr>
        <p:spPr>
          <a:xfrm>
            <a:off x="569279" y="8625331"/>
            <a:ext cx="4294398" cy="415498"/>
          </a:xfrm>
          <a:prstGeom prst="rect">
            <a:avLst/>
          </a:prstGeom>
          <a:solidFill>
            <a:schemeClr val="bg1"/>
          </a:solidFill>
        </p:spPr>
        <p:txBody>
          <a:bodyPr wrap="square" rtlCol="0">
            <a:spAutoFit/>
          </a:bodyPr>
          <a:lstStyle/>
          <a:p>
            <a:r>
              <a:rPr kumimoji="1" lang="ja-JP" altLang="en-US" sz="1050" dirty="0">
                <a:latin typeface="HGPｺﾞｼｯｸE" panose="020B0900000000000000" pitchFamily="50" charset="-128"/>
                <a:ea typeface="HGPｺﾞｼｯｸE" panose="020B0900000000000000" pitchFamily="50" charset="-128"/>
              </a:rPr>
              <a:t>空席：日曜筋トレ（日曜</a:t>
            </a:r>
            <a:r>
              <a:rPr kumimoji="1" lang="en-US" altLang="ja-JP" sz="1050" dirty="0">
                <a:latin typeface="HGPｺﾞｼｯｸE" panose="020B0900000000000000" pitchFamily="50" charset="-128"/>
                <a:ea typeface="HGPｺﾞｼｯｸE" panose="020B0900000000000000" pitchFamily="50" charset="-128"/>
              </a:rPr>
              <a:t>9</a:t>
            </a:r>
            <a:r>
              <a:rPr kumimoji="1" lang="ja-JP" altLang="en-US" sz="1050" dirty="0">
                <a:latin typeface="HGPｺﾞｼｯｸE" panose="020B0900000000000000" pitchFamily="50" charset="-128"/>
                <a:ea typeface="HGPｺﾞｼｯｸE" panose="020B0900000000000000" pitchFamily="50" charset="-128"/>
              </a:rPr>
              <a:t>：</a:t>
            </a:r>
            <a:r>
              <a:rPr kumimoji="1" lang="en-US" altLang="ja-JP" sz="1050" dirty="0">
                <a:latin typeface="HGPｺﾞｼｯｸE" panose="020B0900000000000000" pitchFamily="50" charset="-128"/>
                <a:ea typeface="HGPｺﾞｼｯｸE" panose="020B0900000000000000" pitchFamily="50" charset="-128"/>
              </a:rPr>
              <a:t>30</a:t>
            </a:r>
            <a:r>
              <a:rPr kumimoji="1" lang="ja-JP" altLang="en-US" sz="1050" dirty="0">
                <a:latin typeface="HGPｺﾞｼｯｸE" panose="020B0900000000000000" pitchFamily="50" charset="-128"/>
                <a:ea typeface="HGPｺﾞｼｯｸE" panose="020B0900000000000000" pitchFamily="50" charset="-128"/>
              </a:rPr>
              <a:t>～</a:t>
            </a:r>
            <a:r>
              <a:rPr kumimoji="1" lang="en-US" altLang="ja-JP" sz="1050" dirty="0">
                <a:latin typeface="HGPｺﾞｼｯｸE" panose="020B0900000000000000" pitchFamily="50" charset="-128"/>
                <a:ea typeface="HGPｺﾞｼｯｸE" panose="020B0900000000000000" pitchFamily="50" charset="-128"/>
              </a:rPr>
              <a:t>10</a:t>
            </a:r>
            <a:r>
              <a:rPr kumimoji="1" lang="ja-JP" altLang="en-US" sz="1050" dirty="0">
                <a:latin typeface="HGPｺﾞｼｯｸE" panose="020B0900000000000000" pitchFamily="50" charset="-128"/>
                <a:ea typeface="HGPｺﾞｼｯｸE" panose="020B0900000000000000" pitchFamily="50" charset="-128"/>
              </a:rPr>
              <a:t>：</a:t>
            </a:r>
            <a:r>
              <a:rPr kumimoji="1" lang="en-US" altLang="ja-JP" sz="1050" dirty="0">
                <a:latin typeface="HGPｺﾞｼｯｸE" panose="020B0900000000000000" pitchFamily="50" charset="-128"/>
                <a:ea typeface="HGPｺﾞｼｯｸE" panose="020B0900000000000000" pitchFamily="50" charset="-128"/>
              </a:rPr>
              <a:t>30</a:t>
            </a:r>
            <a:r>
              <a:rPr kumimoji="1" lang="ja-JP" altLang="en-US" sz="1050" dirty="0">
                <a:latin typeface="HGPｺﾞｼｯｸE" panose="020B0900000000000000" pitchFamily="50" charset="-128"/>
                <a:ea typeface="HGPｺﾞｼｯｸE" panose="020B0900000000000000" pitchFamily="50" charset="-128"/>
              </a:rPr>
              <a:t>）</a:t>
            </a:r>
            <a:r>
              <a:rPr kumimoji="1" lang="en-US" altLang="ja-JP" sz="1050" dirty="0">
                <a:latin typeface="HGPｺﾞｼｯｸE" panose="020B0900000000000000" pitchFamily="50" charset="-128"/>
                <a:ea typeface="HGPｺﾞｼｯｸE" panose="020B0900000000000000" pitchFamily="50" charset="-128"/>
              </a:rPr>
              <a:t>1</a:t>
            </a:r>
            <a:r>
              <a:rPr kumimoji="1" lang="ja-JP" altLang="en-US" sz="1050" dirty="0">
                <a:latin typeface="HGPｺﾞｼｯｸE" panose="020B0900000000000000" pitchFamily="50" charset="-128"/>
                <a:ea typeface="HGPｺﾞｼｯｸE" panose="020B0900000000000000" pitchFamily="50" charset="-128"/>
              </a:rPr>
              <a:t>名　土曜ストレッチ</a:t>
            </a:r>
            <a:r>
              <a:rPr kumimoji="1" lang="en-US" altLang="ja-JP" sz="1050" dirty="0">
                <a:latin typeface="HGPｺﾞｼｯｸE" panose="020B0900000000000000" pitchFamily="50" charset="-128"/>
                <a:ea typeface="HGPｺﾞｼｯｸE" panose="020B0900000000000000" pitchFamily="50" charset="-128"/>
              </a:rPr>
              <a:t>1</a:t>
            </a:r>
            <a:r>
              <a:rPr kumimoji="1" lang="ja-JP" altLang="en-US" sz="1050" dirty="0">
                <a:latin typeface="HGPｺﾞｼｯｸE" panose="020B0900000000000000" pitchFamily="50" charset="-128"/>
                <a:ea typeface="HGPｺﾞｼｯｸE" panose="020B0900000000000000" pitchFamily="50" charset="-128"/>
              </a:rPr>
              <a:t>名</a:t>
            </a:r>
            <a:endParaRPr kumimoji="1" lang="en-US" altLang="ja-JP" sz="1050" dirty="0">
              <a:latin typeface="HGPｺﾞｼｯｸE" panose="020B0900000000000000" pitchFamily="50" charset="-128"/>
              <a:ea typeface="HGPｺﾞｼｯｸE" panose="020B0900000000000000" pitchFamily="50" charset="-128"/>
            </a:endParaRPr>
          </a:p>
          <a:p>
            <a:r>
              <a:rPr kumimoji="1" lang="ja-JP" altLang="en-US" sz="1050" dirty="0">
                <a:latin typeface="HGPｺﾞｼｯｸE" panose="020B0900000000000000" pitchFamily="50" charset="-128"/>
                <a:ea typeface="HGPｺﾞｼｯｸE" panose="020B0900000000000000" pitchFamily="50" charset="-128"/>
              </a:rPr>
              <a:t>土曜筋トレ、水曜筋トレ、野ばらの会は満席。（空き状況は変わります）</a:t>
            </a:r>
            <a:endParaRPr kumimoji="1" lang="en-US" altLang="ja-JP" sz="1050" dirty="0">
              <a:latin typeface="HGPｺﾞｼｯｸE" panose="020B0900000000000000" pitchFamily="50" charset="-128"/>
              <a:ea typeface="HGPｺﾞｼｯｸE" panose="020B0900000000000000" pitchFamily="50" charset="-128"/>
            </a:endParaRPr>
          </a:p>
        </p:txBody>
      </p:sp>
      <p:sp>
        <p:nvSpPr>
          <p:cNvPr id="11" name="テキスト ボックス 10">
            <a:extLst>
              <a:ext uri="{FF2B5EF4-FFF2-40B4-BE49-F238E27FC236}">
                <a16:creationId xmlns:a16="http://schemas.microsoft.com/office/drawing/2014/main" id="{25ACFD71-08D7-4976-9A26-B6DBB95EC24B}"/>
              </a:ext>
            </a:extLst>
          </p:cNvPr>
          <p:cNvSpPr txBox="1"/>
          <p:nvPr/>
        </p:nvSpPr>
        <p:spPr>
          <a:xfrm>
            <a:off x="3054910" y="3526573"/>
            <a:ext cx="2365830" cy="400110"/>
          </a:xfrm>
          <a:prstGeom prst="rect">
            <a:avLst/>
          </a:prstGeom>
          <a:solidFill>
            <a:schemeClr val="bg1"/>
          </a:solidFill>
        </p:spPr>
        <p:txBody>
          <a:bodyPr wrap="square" rtlCol="0">
            <a:spAutoFit/>
          </a:bodyPr>
          <a:lstStyle/>
          <a:p>
            <a:r>
              <a:rPr kumimoji="1" lang="ja-JP" altLang="en-US" sz="1000" dirty="0">
                <a:latin typeface="HGPｺﾞｼｯｸE" panose="020B0900000000000000" pitchFamily="50" charset="-128"/>
                <a:ea typeface="HGPｺﾞｼｯｸE" panose="020B0900000000000000" pitchFamily="50" charset="-128"/>
              </a:rPr>
              <a:t>太字のところは空席があります</a:t>
            </a:r>
            <a:endParaRPr kumimoji="1" lang="en-US" altLang="ja-JP" sz="1000" dirty="0">
              <a:latin typeface="HGPｺﾞｼｯｸE" panose="020B0900000000000000" pitchFamily="50" charset="-128"/>
              <a:ea typeface="HGPｺﾞｼｯｸE" panose="020B0900000000000000" pitchFamily="50" charset="-128"/>
            </a:endParaRPr>
          </a:p>
          <a:p>
            <a:r>
              <a:rPr kumimoji="1" lang="ja-JP" altLang="en-US" sz="1000" dirty="0">
                <a:latin typeface="HGPｺﾞｼｯｸE" panose="020B0900000000000000" pitchFamily="50" charset="-128"/>
                <a:ea typeface="HGPｺﾞｼｯｸE" panose="020B0900000000000000" pitchFamily="50" charset="-128"/>
              </a:rPr>
              <a:t>詳しくはお問合せください。　</a:t>
            </a:r>
            <a:r>
              <a:rPr kumimoji="1" lang="en-US" altLang="ja-JP" sz="1000" dirty="0">
                <a:latin typeface="HGPｺﾞｼｯｸE" panose="020B0900000000000000" pitchFamily="50" charset="-128"/>
                <a:ea typeface="HGPｺﾞｼｯｸE" panose="020B0900000000000000" pitchFamily="50" charset="-128"/>
              </a:rPr>
              <a:t>32-5473</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12" name="テキスト ボックス 11">
            <a:extLst>
              <a:ext uri="{FF2B5EF4-FFF2-40B4-BE49-F238E27FC236}">
                <a16:creationId xmlns:a16="http://schemas.microsoft.com/office/drawing/2014/main" id="{47E4964C-C124-4299-A9F2-3592C4F0F496}"/>
              </a:ext>
            </a:extLst>
          </p:cNvPr>
          <p:cNvSpPr txBox="1"/>
          <p:nvPr/>
        </p:nvSpPr>
        <p:spPr>
          <a:xfrm>
            <a:off x="768162" y="3526573"/>
            <a:ext cx="2632853" cy="307777"/>
          </a:xfrm>
          <a:prstGeom prst="rect">
            <a:avLst/>
          </a:prstGeom>
          <a:noFill/>
        </p:spPr>
        <p:txBody>
          <a:bodyPr wrap="square" rtlCol="0">
            <a:spAutoFit/>
          </a:bodyPr>
          <a:lstStyle/>
          <a:p>
            <a:r>
              <a:rPr kumimoji="1" lang="en-US" altLang="ja-JP" sz="1400" dirty="0">
                <a:latin typeface="HGPｺﾞｼｯｸE" panose="020B0900000000000000" pitchFamily="50" charset="-128"/>
                <a:ea typeface="HGPｺﾞｼｯｸE" panose="020B0900000000000000" pitchFamily="50" charset="-128"/>
              </a:rPr>
              <a:t>2023</a:t>
            </a:r>
            <a:r>
              <a:rPr kumimoji="1" lang="ja-JP" altLang="en-US" sz="1400" dirty="0">
                <a:latin typeface="HGPｺﾞｼｯｸE" panose="020B0900000000000000" pitchFamily="50" charset="-128"/>
                <a:ea typeface="HGPｺﾞｼｯｸE" panose="020B0900000000000000" pitchFamily="50" charset="-128"/>
              </a:rPr>
              <a:t>年</a:t>
            </a:r>
            <a:r>
              <a:rPr kumimoji="1" lang="en-US" altLang="ja-JP" sz="1400" dirty="0">
                <a:latin typeface="HGPｺﾞｼｯｸE" panose="020B0900000000000000" pitchFamily="50" charset="-128"/>
                <a:ea typeface="HGPｺﾞｼｯｸE" panose="020B0900000000000000" pitchFamily="50" charset="-128"/>
              </a:rPr>
              <a:t>1</a:t>
            </a:r>
            <a:r>
              <a:rPr kumimoji="1" lang="ja-JP" altLang="en-US" sz="1400" dirty="0">
                <a:latin typeface="HGPｺﾞｼｯｸE" panose="020B0900000000000000" pitchFamily="50" charset="-128"/>
                <a:ea typeface="HGPｺﾞｼｯｸE" panose="020B0900000000000000" pitchFamily="50" charset="-128"/>
              </a:rPr>
              <a:t>月講座カレンダー</a:t>
            </a:r>
          </a:p>
        </p:txBody>
      </p:sp>
      <p:sp>
        <p:nvSpPr>
          <p:cNvPr id="7" name="テキスト ボックス 6">
            <a:extLst>
              <a:ext uri="{FF2B5EF4-FFF2-40B4-BE49-F238E27FC236}">
                <a16:creationId xmlns:a16="http://schemas.microsoft.com/office/drawing/2014/main" id="{5FEAB1CB-BAB2-BF82-E92A-D125085145B0}"/>
              </a:ext>
            </a:extLst>
          </p:cNvPr>
          <p:cNvSpPr txBox="1"/>
          <p:nvPr/>
        </p:nvSpPr>
        <p:spPr>
          <a:xfrm>
            <a:off x="5147141" y="8552391"/>
            <a:ext cx="1633135" cy="623248"/>
          </a:xfrm>
          <a:prstGeom prst="rect">
            <a:avLst/>
          </a:prstGeom>
          <a:noFill/>
        </p:spPr>
        <p:txBody>
          <a:bodyPr wrap="square" rtlCol="0">
            <a:spAutoFit/>
          </a:bodyPr>
          <a:lstStyle/>
          <a:p>
            <a:r>
              <a:rPr kumimoji="1" lang="ja-JP" altLang="en-US" sz="1200" dirty="0">
                <a:latin typeface="HGSｺﾞｼｯｸE" panose="020B0900000000000000" pitchFamily="50" charset="-128"/>
                <a:ea typeface="HGSｺﾞｼｯｸE" panose="020B0900000000000000" pitchFamily="50" charset="-128"/>
              </a:rPr>
              <a:t>年始休業</a:t>
            </a:r>
            <a:endParaRPr kumimoji="1" lang="en-US" altLang="ja-JP" sz="1200" dirty="0">
              <a:latin typeface="HGSｺﾞｼｯｸE" panose="020B0900000000000000" pitchFamily="50" charset="-128"/>
              <a:ea typeface="HGSｺﾞｼｯｸE" panose="020B0900000000000000" pitchFamily="50" charset="-128"/>
            </a:endParaRPr>
          </a:p>
          <a:p>
            <a:r>
              <a:rPr kumimoji="1" lang="en-US" altLang="ja-JP" sz="1200" dirty="0">
                <a:latin typeface="HGSｺﾞｼｯｸE" panose="020B0900000000000000" pitchFamily="50" charset="-128"/>
                <a:ea typeface="HGSｺﾞｼｯｸE" panose="020B0900000000000000" pitchFamily="50" charset="-128"/>
              </a:rPr>
              <a:t>1</a:t>
            </a:r>
            <a:r>
              <a:rPr kumimoji="1" lang="ja-JP" altLang="en-US" sz="1200" dirty="0">
                <a:latin typeface="HGSｺﾞｼｯｸE" panose="020B0900000000000000" pitchFamily="50" charset="-128"/>
                <a:ea typeface="HGSｺﾞｼｯｸE" panose="020B0900000000000000" pitchFamily="50" charset="-128"/>
              </a:rPr>
              <a:t>月</a:t>
            </a:r>
            <a:r>
              <a:rPr kumimoji="1" lang="en-US" altLang="ja-JP" sz="1200" dirty="0">
                <a:latin typeface="HGSｺﾞｼｯｸE" panose="020B0900000000000000" pitchFamily="50" charset="-128"/>
                <a:ea typeface="HGSｺﾞｼｯｸE" panose="020B0900000000000000" pitchFamily="50" charset="-128"/>
              </a:rPr>
              <a:t>3</a:t>
            </a:r>
            <a:r>
              <a:rPr kumimoji="1" lang="ja-JP" altLang="en-US" sz="1200" dirty="0">
                <a:latin typeface="HGSｺﾞｼｯｸE" panose="020B0900000000000000" pitchFamily="50" charset="-128"/>
                <a:ea typeface="HGSｺﾞｼｯｸE" panose="020B0900000000000000" pitchFamily="50" charset="-128"/>
              </a:rPr>
              <a:t>日まで休業</a:t>
            </a:r>
            <a:endParaRPr kumimoji="1" lang="en-US" altLang="ja-JP" sz="1200" dirty="0">
              <a:latin typeface="HGSｺﾞｼｯｸE" panose="020B0900000000000000" pitchFamily="50" charset="-128"/>
              <a:ea typeface="HGSｺﾞｼｯｸE" panose="020B0900000000000000" pitchFamily="50" charset="-128"/>
            </a:endParaRPr>
          </a:p>
          <a:p>
            <a:r>
              <a:rPr kumimoji="1" lang="en-US" altLang="ja-JP" sz="1050" dirty="0">
                <a:latin typeface="HGSｺﾞｼｯｸE" panose="020B0900000000000000" pitchFamily="50" charset="-128"/>
                <a:ea typeface="HGSｺﾞｼｯｸE" panose="020B0900000000000000" pitchFamily="50" charset="-128"/>
              </a:rPr>
              <a:t>1</a:t>
            </a:r>
            <a:r>
              <a:rPr kumimoji="1" lang="ja-JP" altLang="en-US" sz="1050" dirty="0">
                <a:latin typeface="HGSｺﾞｼｯｸE" panose="020B0900000000000000" pitchFamily="50" charset="-128"/>
                <a:ea typeface="HGSｺﾞｼｯｸE" panose="020B0900000000000000" pitchFamily="50" charset="-128"/>
              </a:rPr>
              <a:t>月</a:t>
            </a:r>
            <a:r>
              <a:rPr kumimoji="1" lang="en-US" altLang="ja-JP" sz="1050" dirty="0">
                <a:latin typeface="HGSｺﾞｼｯｸE" panose="020B0900000000000000" pitchFamily="50" charset="-128"/>
                <a:ea typeface="HGSｺﾞｼｯｸE" panose="020B0900000000000000" pitchFamily="50" charset="-128"/>
              </a:rPr>
              <a:t>4</a:t>
            </a:r>
            <a:r>
              <a:rPr kumimoji="1" lang="ja-JP" altLang="en-US" sz="1050" dirty="0">
                <a:latin typeface="HGSｺﾞｼｯｸE" panose="020B0900000000000000" pitchFamily="50" charset="-128"/>
                <a:ea typeface="HGSｺﾞｼｯｸE" panose="020B0900000000000000" pitchFamily="50" charset="-128"/>
              </a:rPr>
              <a:t>日は</a:t>
            </a:r>
            <a:r>
              <a:rPr kumimoji="1" lang="en-US" altLang="ja-JP" sz="1050" dirty="0">
                <a:latin typeface="HGSｺﾞｼｯｸE" panose="020B0900000000000000" pitchFamily="50" charset="-128"/>
                <a:ea typeface="HGSｺﾞｼｯｸE" panose="020B0900000000000000" pitchFamily="50" charset="-128"/>
              </a:rPr>
              <a:t>9</a:t>
            </a:r>
            <a:r>
              <a:rPr kumimoji="1" lang="ja-JP" altLang="en-US" sz="1050" dirty="0">
                <a:latin typeface="HGSｺﾞｼｯｸE" panose="020B0900000000000000" pitchFamily="50" charset="-128"/>
                <a:ea typeface="HGSｺﾞｼｯｸE" panose="020B0900000000000000" pitchFamily="50" charset="-128"/>
              </a:rPr>
              <a:t>時より営業</a:t>
            </a:r>
          </a:p>
        </p:txBody>
      </p:sp>
    </p:spTree>
    <p:extLst>
      <p:ext uri="{BB962C8B-B14F-4D97-AF65-F5344CB8AC3E}">
        <p14:creationId xmlns:p14="http://schemas.microsoft.com/office/powerpoint/2010/main" val="103217907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60280</TotalTime>
  <Words>3530</Words>
  <Application>Microsoft Office PowerPoint</Application>
  <PresentationFormat>ユーザー設定</PresentationFormat>
  <Paragraphs>285</Paragraphs>
  <Slides>4</Slides>
  <Notes>0</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4</vt:i4>
      </vt:variant>
    </vt:vector>
  </HeadingPairs>
  <TitlesOfParts>
    <vt:vector size="20" baseType="lpstr">
      <vt:lpstr>AR P丸ゴシック体M</vt:lpstr>
      <vt:lpstr>HGPｺﾞｼｯｸE</vt:lpstr>
      <vt:lpstr>HGPｺﾞｼｯｸM</vt:lpstr>
      <vt:lpstr>HGP創英ﾌﾟﾚｾﾞﾝｽEB</vt:lpstr>
      <vt:lpstr>HGP創英角ｺﾞｼｯｸUB</vt:lpstr>
      <vt:lpstr>HGP創英角ﾎﾟｯﾌﾟ体</vt:lpstr>
      <vt:lpstr>HGSｺﾞｼｯｸE</vt:lpstr>
      <vt:lpstr>HGS創英角ｺﾞｼｯｸUB</vt:lpstr>
      <vt:lpstr>HG丸ｺﾞｼｯｸM-PRO</vt:lpstr>
      <vt:lpstr>ＭＳ ゴシック</vt:lpstr>
      <vt:lpstr>富士ポップ</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 順子</dc:creator>
  <cp:lastModifiedBy>東 順子</cp:lastModifiedBy>
  <cp:revision>96</cp:revision>
  <cp:lastPrinted>2022-12-30T02:07:10Z</cp:lastPrinted>
  <dcterms:created xsi:type="dcterms:W3CDTF">2021-08-31T10:44:50Z</dcterms:created>
  <dcterms:modified xsi:type="dcterms:W3CDTF">2023-01-01T04:53:37Z</dcterms:modified>
</cp:coreProperties>
</file>